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5" r:id="rId3"/>
    <p:sldId id="273" r:id="rId4"/>
    <p:sldId id="266" r:id="rId5"/>
    <p:sldId id="267" r:id="rId6"/>
    <p:sldId id="268" r:id="rId7"/>
    <p:sldId id="269" r:id="rId8"/>
    <p:sldId id="270" r:id="rId9"/>
    <p:sldId id="271" r:id="rId10"/>
    <p:sldId id="274" r:id="rId11"/>
    <p:sldId id="272" r:id="rId12"/>
    <p:sldId id="275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55" autoAdjust="0"/>
    <p:restoredTop sz="94679" autoAdjust="0"/>
  </p:normalViewPr>
  <p:slideViewPr>
    <p:cSldViewPr snapToGrid="0" snapToObjects="1">
      <p:cViewPr varScale="1">
        <p:scale>
          <a:sx n="88" d="100"/>
          <a:sy n="88" d="100"/>
        </p:scale>
        <p:origin x="-1282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AF4EA-2E57-834F-882E-E0B2855B5051}" type="datetime1">
              <a:rPr lang="it-IT" smtClean="0"/>
              <a:t>31/03/2020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88C5D-850D-9E42-8DA9-008D8E1773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1615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2.png>
</file>

<file path=ppt/media/image3.png>
</file>

<file path=ppt/media/image4.jpeg>
</file>

<file path=ppt/media/image5.jpe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8A6EB-828A-CA4D-AC94-01075CD55304}" type="datetime1">
              <a:rPr lang="it-IT" smtClean="0"/>
              <a:t>31/03/2020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BC49-6158-9E47-98E6-BC0942A777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7971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817581"/>
            <a:ext cx="2057400" cy="5308582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817581"/>
            <a:ext cx="6019800" cy="530858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629652"/>
            <a:ext cx="8229600" cy="1143000"/>
          </a:xfrm>
        </p:spPr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955214"/>
            <a:ext cx="8229600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48544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485446"/>
            <a:ext cx="28956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485446"/>
            <a:ext cx="2133600" cy="365125"/>
          </a:xfrm>
        </p:spPr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76103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36851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76103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36851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843211"/>
            <a:ext cx="3008313" cy="10756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843212"/>
            <a:ext cx="5111750" cy="541774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2005262"/>
            <a:ext cx="3008313" cy="42556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967566"/>
            <a:ext cx="5486400" cy="5503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882127"/>
            <a:ext cx="5486400" cy="39960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541176"/>
            <a:ext cx="5486400" cy="7816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6619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901424"/>
            <a:ext cx="8229600" cy="435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CORSO DI ARCHITETTURA DEGLI ELABORATORI II</a:t>
            </a:r>
            <a:b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A.A. </a:t>
            </a:r>
            <a:r>
              <a:rPr lang="en-GB" b="1" kern="0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2019-2020</a:t>
            </a:r>
            <a:endParaRPr lang="en-GB" b="1" kern="0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Docente</a:t>
            </a:r>
            <a:r>
              <a:rPr lang="en-US" dirty="0" smtClean="0"/>
              <a:t>: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Silvestro</a:t>
            </a:r>
            <a:r>
              <a:rPr lang="en-US" dirty="0" smtClean="0"/>
              <a:t> Roberto </a:t>
            </a:r>
            <a:r>
              <a:rPr lang="en-US" dirty="0" err="1" smtClean="0"/>
              <a:t>Poccia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20"/>
    </mc:Choice>
    <mc:Fallback>
      <p:transition spd="slow" advTm="10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Text Box 2"/>
          <p:cNvSpPr txBox="1">
            <a:spLocks noChangeArrowheads="1"/>
          </p:cNvSpPr>
          <p:nvPr/>
        </p:nvSpPr>
        <p:spPr bwMode="auto">
          <a:xfrm>
            <a:off x="6356759" y="246994"/>
            <a:ext cx="17406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INVOKEVIRTUAL</a:t>
            </a:r>
            <a:endParaRPr lang="it-IT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83402" name="Group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035606"/>
              </p:ext>
            </p:extLst>
          </p:nvPr>
        </p:nvGraphicFramePr>
        <p:xfrm>
          <a:off x="381000" y="845316"/>
          <a:ext cx="5252049" cy="5699946"/>
        </p:xfrm>
        <a:graphic>
          <a:graphicData uri="http://schemas.openxmlformats.org/drawingml/2006/table">
            <a:tbl>
              <a:tblPr/>
              <a:tblGrid>
                <a:gridCol w="1582809"/>
                <a:gridCol w="3669240"/>
              </a:tblGrid>
              <a:tr h="31699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6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6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invokevirtual1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H+CPP;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invokevirtual5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MDR;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SP-H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MAR = TOS+1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SP+H+1;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OPC;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LV;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5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6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LV = TOS; 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3403" name="AutoShape 107"/>
          <p:cNvSpPr>
            <a:spLocks/>
          </p:cNvSpPr>
          <p:nvPr/>
        </p:nvSpPr>
        <p:spPr bwMode="auto">
          <a:xfrm>
            <a:off x="5727762" y="1276350"/>
            <a:ext cx="215838" cy="858434"/>
          </a:xfrm>
          <a:prstGeom prst="rightBrace">
            <a:avLst>
              <a:gd name="adj1" fmla="val 36111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4" name="AutoShape 108"/>
          <p:cNvSpPr>
            <a:spLocks/>
          </p:cNvSpPr>
          <p:nvPr/>
        </p:nvSpPr>
        <p:spPr bwMode="auto">
          <a:xfrm>
            <a:off x="5727762" y="2494366"/>
            <a:ext cx="215838" cy="858434"/>
          </a:xfrm>
          <a:prstGeom prst="rightBrace">
            <a:avLst>
              <a:gd name="adj1" fmla="val 36111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5" name="AutoShape 109"/>
          <p:cNvSpPr>
            <a:spLocks/>
          </p:cNvSpPr>
          <p:nvPr/>
        </p:nvSpPr>
        <p:spPr bwMode="auto">
          <a:xfrm>
            <a:off x="5715771" y="4143555"/>
            <a:ext cx="239820" cy="660334"/>
          </a:xfrm>
          <a:prstGeom prst="rightBrace">
            <a:avLst>
              <a:gd name="adj1" fmla="val 25000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6" name="Text Box 110"/>
          <p:cNvSpPr txBox="1">
            <a:spLocks noChangeArrowheads="1"/>
          </p:cNvSpPr>
          <p:nvPr/>
        </p:nvSpPr>
        <p:spPr bwMode="auto">
          <a:xfrm>
            <a:off x="6096000" y="1304716"/>
            <a:ext cx="239871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Preleva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puntatore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metodo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7" name="Text Box 111"/>
          <p:cNvSpPr txBox="1">
            <a:spLocks noChangeArrowheads="1"/>
          </p:cNvSpPr>
          <p:nvPr/>
        </p:nvSpPr>
        <p:spPr bwMode="auto">
          <a:xfrm>
            <a:off x="6183420" y="2572745"/>
            <a:ext cx="193516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Legge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parametri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8" name="Text Box 112"/>
          <p:cNvSpPr txBox="1">
            <a:spLocks noChangeArrowheads="1"/>
          </p:cNvSpPr>
          <p:nvPr/>
        </p:nvSpPr>
        <p:spPr bwMode="auto">
          <a:xfrm>
            <a:off x="5835681" y="2068288"/>
            <a:ext cx="25161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OPC = Ind.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Ritorno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9" name="Text Box 113"/>
          <p:cNvSpPr txBox="1">
            <a:spLocks noChangeArrowheads="1"/>
          </p:cNvSpPr>
          <p:nvPr/>
        </p:nvSpPr>
        <p:spPr bwMode="auto">
          <a:xfrm>
            <a:off x="6211888" y="3962400"/>
            <a:ext cx="193516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Legge numero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var. locali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0" name="Text Box 114"/>
          <p:cNvSpPr txBox="1">
            <a:spLocks noChangeArrowheads="1"/>
          </p:cNvSpPr>
          <p:nvPr/>
        </p:nvSpPr>
        <p:spPr bwMode="auto">
          <a:xfrm>
            <a:off x="5727762" y="3548362"/>
            <a:ext cx="2616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TOS = Ind. OBJREF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1" name="AutoShape 115"/>
          <p:cNvSpPr>
            <a:spLocks/>
          </p:cNvSpPr>
          <p:nvPr/>
        </p:nvSpPr>
        <p:spPr bwMode="auto">
          <a:xfrm>
            <a:off x="5735530" y="4897232"/>
            <a:ext cx="215838" cy="1122567"/>
          </a:xfrm>
          <a:prstGeom prst="rightBrace">
            <a:avLst>
              <a:gd name="adj1" fmla="val 47222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12" name="Text Box 116"/>
          <p:cNvSpPr txBox="1">
            <a:spLocks noChangeArrowheads="1"/>
          </p:cNvSpPr>
          <p:nvPr/>
        </p:nvSpPr>
        <p:spPr bwMode="auto">
          <a:xfrm>
            <a:off x="6211888" y="5029200"/>
            <a:ext cx="293211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Scrive indirizzo ritorno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e LV sullo stack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3" name="Text Box 117"/>
          <p:cNvSpPr txBox="1">
            <a:spLocks noChangeArrowheads="1"/>
          </p:cNvSpPr>
          <p:nvPr/>
        </p:nvSpPr>
        <p:spPr bwMode="auto">
          <a:xfrm>
            <a:off x="5735530" y="6147938"/>
            <a:ext cx="1765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Aggiorna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LV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53300"/>
      </p:ext>
    </p:extLst>
  </p:cSld>
  <p:clrMapOvr>
    <a:masterClrMapping/>
  </p:clrMapOvr>
  <p:transition advTm="3475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185" name="Group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735085"/>
              </p:ext>
            </p:extLst>
          </p:nvPr>
        </p:nvGraphicFramePr>
        <p:xfrm>
          <a:off x="4453627" y="931653"/>
          <a:ext cx="4310811" cy="2889846"/>
        </p:xfrm>
        <a:graphic>
          <a:graphicData uri="http://schemas.openxmlformats.org/drawingml/2006/table">
            <a:tbl>
              <a:tblPr/>
              <a:tblGrid>
                <a:gridCol w="886335"/>
                <a:gridCol w="2078756"/>
                <a:gridCol w="1345720"/>
              </a:tblGrid>
              <a:tr h="4919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8" marB="4572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28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ireturn1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LV;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ireturn1 = 0x0AC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LV = MAR = MDR;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LV+1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MDR; rd;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4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LV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9467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TOS; wr; 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7" marB="3810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196" name="Rectangle 151"/>
          <p:cNvSpPr>
            <a:spLocks noChangeArrowheads="1"/>
          </p:cNvSpPr>
          <p:nvPr/>
        </p:nvSpPr>
        <p:spPr bwMode="auto">
          <a:xfrm>
            <a:off x="2529667" y="828136"/>
            <a:ext cx="131799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b="1" i="1" dirty="0">
                <a:solidFill>
                  <a:srgbClr val="000099"/>
                </a:solidFill>
                <a:cs typeface="Times New Roman" pitchFamily="18" charset="0"/>
              </a:rPr>
              <a:t>IRETURN</a:t>
            </a:r>
          </a:p>
        </p:txBody>
      </p:sp>
      <p:pic>
        <p:nvPicPr>
          <p:cNvPr id="49197" name="Picture 154" descr="IRETURNsta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627" y="3928574"/>
            <a:ext cx="4066995" cy="2929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asellaDiTesto 4"/>
          <p:cNvSpPr txBox="1"/>
          <p:nvPr/>
        </p:nvSpPr>
        <p:spPr>
          <a:xfrm>
            <a:off x="104954" y="1525467"/>
            <a:ext cx="39854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IRETURN e’ un </a:t>
            </a:r>
            <a:r>
              <a:rPr lang="en-US" sz="1600" dirty="0" err="1" smtClean="0"/>
              <a:t>istruzione</a:t>
            </a:r>
            <a:r>
              <a:rPr lang="en-US" sz="1600" dirty="0" smtClean="0"/>
              <a:t> </a:t>
            </a:r>
            <a:r>
              <a:rPr lang="en-US" sz="1600" dirty="0" err="1" smtClean="0"/>
              <a:t>che</a:t>
            </a:r>
            <a:r>
              <a:rPr lang="en-US" sz="1600" dirty="0" smtClean="0"/>
              <a:t> non </a:t>
            </a:r>
            <a:r>
              <a:rPr lang="en-US" sz="1600" dirty="0" err="1" smtClean="0"/>
              <a:t>contiene</a:t>
            </a:r>
            <a:r>
              <a:rPr lang="en-US" sz="1600" dirty="0" smtClean="0"/>
              <a:t> </a:t>
            </a:r>
            <a:r>
              <a:rPr lang="en-US" sz="1600" dirty="0" err="1" smtClean="0"/>
              <a:t>alcun</a:t>
            </a:r>
            <a:r>
              <a:rPr lang="en-US" sz="1600" dirty="0" smtClean="0"/>
              <a:t> operando.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/>
              <a:t>Usa</a:t>
            </a:r>
            <a:r>
              <a:rPr lang="en-US" sz="1600" dirty="0" smtClean="0"/>
              <a:t> l </a:t>
            </a:r>
            <a:r>
              <a:rPr lang="en-US" sz="1600" dirty="0" err="1" smtClean="0"/>
              <a:t>indirizzo</a:t>
            </a:r>
            <a:r>
              <a:rPr lang="en-US" sz="1600" dirty="0" smtClean="0"/>
              <a:t>  </a:t>
            </a:r>
            <a:r>
              <a:rPr lang="en-US" sz="1600" dirty="0" err="1" smtClean="0"/>
              <a:t>memorizzato</a:t>
            </a:r>
            <a:r>
              <a:rPr lang="en-US" sz="1600" dirty="0" smtClean="0"/>
              <a:t> </a:t>
            </a:r>
            <a:r>
              <a:rPr lang="en-US" sz="1600" dirty="0" err="1" smtClean="0"/>
              <a:t>nella</a:t>
            </a:r>
            <a:r>
              <a:rPr lang="en-US" sz="1600" dirty="0" smtClean="0"/>
              <a:t> prima </a:t>
            </a:r>
            <a:r>
              <a:rPr lang="en-US" sz="1600" dirty="0" err="1" smtClean="0"/>
              <a:t>parola</a:t>
            </a:r>
            <a:r>
              <a:rPr lang="en-US" sz="1600" dirty="0" smtClean="0"/>
              <a:t> </a:t>
            </a:r>
            <a:r>
              <a:rPr lang="en-US" sz="1600" dirty="0" err="1" smtClean="0"/>
              <a:t>dell’area</a:t>
            </a:r>
            <a:r>
              <a:rPr lang="en-US" sz="1600" dirty="0" smtClean="0"/>
              <a:t> </a:t>
            </a:r>
            <a:r>
              <a:rPr lang="en-US" sz="1600" dirty="0" err="1" smtClean="0"/>
              <a:t>delle</a:t>
            </a:r>
            <a:r>
              <a:rPr lang="en-US" sz="1600" dirty="0" smtClean="0"/>
              <a:t> </a:t>
            </a:r>
            <a:r>
              <a:rPr lang="en-US" sz="1600" dirty="0" err="1" smtClean="0"/>
              <a:t>variabili</a:t>
            </a:r>
            <a:r>
              <a:rPr lang="en-US" sz="1600" dirty="0" smtClean="0"/>
              <a:t> </a:t>
            </a:r>
            <a:r>
              <a:rPr lang="en-US" sz="1600" dirty="0" err="1" smtClean="0"/>
              <a:t>locali</a:t>
            </a:r>
            <a:r>
              <a:rPr lang="en-US" sz="1600" dirty="0" smtClean="0"/>
              <a:t> per </a:t>
            </a:r>
            <a:r>
              <a:rPr lang="en-US" sz="1600" dirty="0" err="1" smtClean="0"/>
              <a:t>recuperare</a:t>
            </a:r>
            <a:r>
              <a:rPr lang="en-US" sz="1600" dirty="0" smtClean="0"/>
              <a:t> le </a:t>
            </a:r>
            <a:r>
              <a:rPr lang="en-US" sz="1600" dirty="0" err="1" smtClean="0"/>
              <a:t>informazioni</a:t>
            </a:r>
            <a:r>
              <a:rPr lang="en-US" sz="1600" dirty="0" smtClean="0"/>
              <a:t> di </a:t>
            </a:r>
            <a:r>
              <a:rPr lang="en-US" sz="1600" dirty="0" err="1" smtClean="0"/>
              <a:t>collegamento</a:t>
            </a: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In </a:t>
            </a:r>
            <a:r>
              <a:rPr lang="en-US" sz="1600" dirty="0" err="1" smtClean="0"/>
              <a:t>seguito</a:t>
            </a:r>
            <a:r>
              <a:rPr lang="en-US" sz="1600" dirty="0" smtClean="0"/>
              <a:t> </a:t>
            </a:r>
            <a:r>
              <a:rPr lang="en-US" sz="1600" dirty="0" err="1" smtClean="0"/>
              <a:t>reimposta</a:t>
            </a:r>
            <a:r>
              <a:rPr lang="en-US" sz="1600" dirty="0" smtClean="0"/>
              <a:t> SP LV e PC </a:t>
            </a:r>
            <a:r>
              <a:rPr lang="en-US" sz="1600" dirty="0" err="1" smtClean="0"/>
              <a:t>ai</a:t>
            </a:r>
            <a:r>
              <a:rPr lang="en-US" sz="1600" dirty="0" smtClean="0"/>
              <a:t> </a:t>
            </a:r>
            <a:r>
              <a:rPr lang="en-US" sz="1600" dirty="0" err="1" smtClean="0"/>
              <a:t>loro</a:t>
            </a:r>
            <a:r>
              <a:rPr lang="en-US" sz="1600" dirty="0" smtClean="0"/>
              <a:t> </a:t>
            </a:r>
            <a:r>
              <a:rPr lang="en-US" sz="1600" dirty="0" err="1" smtClean="0"/>
              <a:t>precedenti</a:t>
            </a:r>
            <a:r>
              <a:rPr lang="en-US" sz="1600" dirty="0" smtClean="0"/>
              <a:t> </a:t>
            </a:r>
            <a:r>
              <a:rPr lang="en-US" sz="1600" dirty="0" err="1" smtClean="0"/>
              <a:t>valori</a:t>
            </a:r>
            <a:r>
              <a:rPr lang="en-US" sz="1600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/>
              <a:t>Mette</a:t>
            </a:r>
            <a:r>
              <a:rPr lang="en-US" sz="1600" dirty="0" smtClean="0"/>
              <a:t> in </a:t>
            </a:r>
            <a:r>
              <a:rPr lang="en-US" sz="1600" dirty="0" err="1" smtClean="0"/>
              <a:t>cima</a:t>
            </a:r>
            <a:r>
              <a:rPr lang="en-US" sz="1600" dirty="0" smtClean="0"/>
              <a:t> </a:t>
            </a:r>
            <a:r>
              <a:rPr lang="en-US" sz="1600" dirty="0" err="1" smtClean="0"/>
              <a:t>allo</a:t>
            </a:r>
            <a:r>
              <a:rPr lang="en-US" sz="1600" dirty="0" smtClean="0"/>
              <a:t> STACK </a:t>
            </a:r>
            <a:r>
              <a:rPr lang="en-US" sz="1600" dirty="0" err="1" smtClean="0"/>
              <a:t>cio</a:t>
            </a:r>
            <a:r>
              <a:rPr lang="en-US" sz="1600" dirty="0" smtClean="0"/>
              <a:t> </a:t>
            </a:r>
            <a:r>
              <a:rPr lang="en-US" sz="1600" dirty="0" err="1" smtClean="0"/>
              <a:t>che</a:t>
            </a:r>
            <a:r>
              <a:rPr lang="en-US" sz="1600" dirty="0" smtClean="0"/>
              <a:t> era in </a:t>
            </a:r>
            <a:r>
              <a:rPr lang="en-US" sz="1600" dirty="0" err="1" smtClean="0"/>
              <a:t>cima</a:t>
            </a:r>
            <a:r>
              <a:rPr lang="en-US" sz="1600" dirty="0" smtClean="0"/>
              <a:t> </a:t>
            </a:r>
            <a:r>
              <a:rPr lang="en-US" sz="1600" dirty="0" err="1" smtClean="0"/>
              <a:t>allo</a:t>
            </a:r>
            <a:r>
              <a:rPr lang="en-US" sz="1600" dirty="0" smtClean="0"/>
              <a:t> stack </a:t>
            </a:r>
            <a:r>
              <a:rPr lang="en-US" sz="1600" dirty="0" err="1" smtClean="0"/>
              <a:t>nella</a:t>
            </a:r>
            <a:r>
              <a:rPr lang="en-US" sz="1600" dirty="0" smtClean="0"/>
              <a:t> </a:t>
            </a:r>
            <a:r>
              <a:rPr lang="en-US" sz="1600" dirty="0" err="1" smtClean="0"/>
              <a:t>funzione</a:t>
            </a:r>
            <a:r>
              <a:rPr lang="en-US" sz="1600" dirty="0" smtClean="0"/>
              <a:t> </a:t>
            </a:r>
            <a:r>
              <a:rPr lang="en-US" sz="1600" dirty="0" err="1" smtClean="0"/>
              <a:t>chiamata</a:t>
            </a:r>
            <a:r>
              <a:rPr lang="en-US" sz="1600" dirty="0"/>
              <a:t> </a:t>
            </a:r>
            <a:r>
              <a:rPr lang="en-US" sz="1600" dirty="0" err="1" smtClean="0"/>
              <a:t>usando</a:t>
            </a:r>
            <a:r>
              <a:rPr lang="en-US" sz="1600" dirty="0" smtClean="0"/>
              <a:t> TOS.</a:t>
            </a:r>
          </a:p>
          <a:p>
            <a:endParaRPr lang="en-US" sz="16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64616"/>
      </p:ext>
    </p:extLst>
  </p:cSld>
  <p:clrMapOvr>
    <a:masterClrMapping/>
  </p:clrMapOvr>
  <p:transition advTm="1615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asellaDiTesto 2"/>
          <p:cNvSpPr txBox="1"/>
          <p:nvPr/>
        </p:nvSpPr>
        <p:spPr>
          <a:xfrm>
            <a:off x="104954" y="1525467"/>
            <a:ext cx="398540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Grazie </a:t>
            </a:r>
            <a:r>
              <a:rPr lang="en-US" sz="1600" dirty="0" err="1" smtClean="0"/>
              <a:t>dell’attenzione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err="1" smtClean="0"/>
              <a:t>Nella</a:t>
            </a:r>
            <a:r>
              <a:rPr lang="en-US" sz="1600" dirty="0" smtClean="0"/>
              <a:t> </a:t>
            </a:r>
            <a:r>
              <a:rPr lang="en-US" sz="1600" dirty="0" err="1" smtClean="0"/>
              <a:t>prossima</a:t>
            </a:r>
            <a:r>
              <a:rPr lang="en-US" sz="1600" dirty="0" smtClean="0"/>
              <a:t> </a:t>
            </a:r>
            <a:r>
              <a:rPr lang="en-US" sz="1600" dirty="0" err="1" smtClean="0"/>
              <a:t>lezione</a:t>
            </a:r>
            <a:r>
              <a:rPr lang="en-US" sz="1600" dirty="0" smtClean="0"/>
              <a:t> del </a:t>
            </a:r>
            <a:r>
              <a:rPr lang="en-US" sz="1600" dirty="0" err="1" smtClean="0"/>
              <a:t>pomeriggio</a:t>
            </a:r>
            <a:r>
              <a:rPr lang="en-US" sz="1600" dirty="0" smtClean="0"/>
              <a:t>  </a:t>
            </a:r>
            <a:r>
              <a:rPr lang="en-US" sz="1600" dirty="0" err="1" smtClean="0"/>
              <a:t>faremo</a:t>
            </a:r>
            <a:r>
              <a:rPr lang="en-US" sz="1600" dirty="0" smtClean="0"/>
              <a:t> </a:t>
            </a:r>
            <a:r>
              <a:rPr lang="en-US" sz="1600" dirty="0" err="1" smtClean="0"/>
              <a:t>una</a:t>
            </a:r>
            <a:r>
              <a:rPr lang="en-US" sz="1600" dirty="0" smtClean="0"/>
              <a:t> </a:t>
            </a:r>
            <a:r>
              <a:rPr lang="en-US" sz="1600" dirty="0" err="1" smtClean="0"/>
              <a:t>lezione</a:t>
            </a:r>
            <a:r>
              <a:rPr lang="en-US" sz="1600" dirty="0" smtClean="0"/>
              <a:t> di </a:t>
            </a:r>
            <a:r>
              <a:rPr lang="en-US" sz="1600" dirty="0" err="1" smtClean="0"/>
              <a:t>laboratorio</a:t>
            </a:r>
            <a:r>
              <a:rPr lang="en-US" sz="1600" dirty="0" smtClean="0"/>
              <a:t>.</a:t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endParaRPr lang="en-US" sz="1600" dirty="0" smtClean="0"/>
          </a:p>
          <a:p>
            <a:endParaRPr lang="en-US" sz="16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767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72"/>
    </mc:Choice>
    <mc:Fallback>
      <p:transition spd="slow" advTm="64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691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525388"/>
              </p:ext>
            </p:extLst>
          </p:nvPr>
        </p:nvGraphicFramePr>
        <p:xfrm>
          <a:off x="4917057" y="2160942"/>
          <a:ext cx="4015579" cy="3778342"/>
        </p:xfrm>
        <a:graphic>
          <a:graphicData uri="http://schemas.openxmlformats.org/drawingml/2006/table">
            <a:tbl>
              <a:tblPr/>
              <a:tblGrid>
                <a:gridCol w="569343"/>
                <a:gridCol w="2321873"/>
                <a:gridCol w="1124363"/>
              </a:tblGrid>
              <a:tr h="41924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1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iinc1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LV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iinc1 = 0x084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MBRU+H;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1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MBR+H; wr; 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1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goto1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 - 1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goto1 = 0x0A7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OPC+H;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2049" name="Rectangle 65"/>
          <p:cNvSpPr>
            <a:spLocks noChangeArrowheads="1"/>
          </p:cNvSpPr>
          <p:nvPr/>
        </p:nvSpPr>
        <p:spPr bwMode="auto">
          <a:xfrm>
            <a:off x="380999" y="700264"/>
            <a:ext cx="818356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IINC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(2 operandi di 1 byte,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uno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senza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e 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uno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con segno)</a:t>
            </a:r>
          </a:p>
          <a:p>
            <a:pPr algn="ctr"/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GOTO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 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6858001" y="3509839"/>
            <a:ext cx="698739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0X13</a:t>
            </a:r>
            <a:endParaRPr lang="en-US" dirty="0"/>
          </a:p>
        </p:txBody>
      </p:sp>
      <p:sp>
        <p:nvSpPr>
          <p:cNvPr id="6" name="Rettangolo 5"/>
          <p:cNvSpPr/>
          <p:nvPr/>
        </p:nvSpPr>
        <p:spPr>
          <a:xfrm>
            <a:off x="7556740" y="3509838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7" name="Rettangolo 6"/>
          <p:cNvSpPr/>
          <p:nvPr/>
        </p:nvSpPr>
        <p:spPr>
          <a:xfrm>
            <a:off x="8350370" y="3513039"/>
            <a:ext cx="793630" cy="474453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>
            <a:off x="181155" y="1522589"/>
            <a:ext cx="473590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IINC come ISTORE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variabili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locali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ha due operandi </a:t>
            </a: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lunghi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un byte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INDEX: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usato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specificare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l’offset</a:t>
            </a:r>
            <a:endParaRPr lang="en-GB" sz="14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CONST: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incremento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segno!</a:t>
            </a: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IINC: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legge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LV In MAR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trova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index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trova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variabile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;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mette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H;somma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MBR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contenete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la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ad H e lo pone in MDR per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scrivere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memoria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 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MAR e’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rimasto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uguale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all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lettura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!</a:t>
            </a:r>
            <a:endParaRPr lang="en-GB" sz="1400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sz="16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GOTO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Ecco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la prima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SALTO!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unica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funzione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ha e’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modificare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PC!</a:t>
            </a:r>
          </a:p>
          <a:p>
            <a:pPr marL="1200150" lvl="2" indent="-285750">
              <a:buFont typeface="Arial" pitchFamily="34" charset="0"/>
              <a:buChar char="•"/>
              <a:defRPr/>
            </a:pP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Somma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lo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16bit con segno all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indirizzo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codice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14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salto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 marL="742950" lvl="1" indent="-285750">
              <a:buFont typeface="Arial" pitchFamily="34" charset="0"/>
              <a:buChar char="•"/>
              <a:defRPr/>
            </a:pP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Lo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relativo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al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valore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iniziale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PC, prima 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decodifica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,  non 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quello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prelevato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dopo</a:t>
            </a:r>
            <a:r>
              <a:rPr lang="en-GB" sz="1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 due byte di </a:t>
            </a:r>
            <a:r>
              <a:rPr lang="en-GB" sz="14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4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en-GB" sz="14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US" sz="1200" i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64986"/>
      </p:ext>
    </p:extLst>
  </p:cSld>
  <p:clrMapOvr>
    <a:masterClrMapping/>
  </p:clrMapOvr>
  <p:transition advTm="141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691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820657"/>
              </p:ext>
            </p:extLst>
          </p:nvPr>
        </p:nvGraphicFramePr>
        <p:xfrm>
          <a:off x="5037827" y="1526875"/>
          <a:ext cx="4015579" cy="2220189"/>
        </p:xfrm>
        <a:graphic>
          <a:graphicData uri="http://schemas.openxmlformats.org/drawingml/2006/table">
            <a:tbl>
              <a:tblPr/>
              <a:tblGrid>
                <a:gridCol w="569343"/>
                <a:gridCol w="2321873"/>
                <a:gridCol w="1124363"/>
              </a:tblGrid>
              <a:tr h="4041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1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goto1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 - 1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goto1 = 0x0A7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OPC+H;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20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8" marB="3809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2049" name="Rectangle 65"/>
          <p:cNvSpPr>
            <a:spLocks noChangeArrowheads="1"/>
          </p:cNvSpPr>
          <p:nvPr/>
        </p:nvSpPr>
        <p:spPr bwMode="auto">
          <a:xfrm>
            <a:off x="2069238" y="931096"/>
            <a:ext cx="48070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GOTO</a:t>
            </a:r>
            <a:r>
              <a:rPr lang="en-GB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81155" y="1522589"/>
            <a:ext cx="47359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All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Main1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codice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operativo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presente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MBR ma PC non e’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incrementato</a:t>
            </a:r>
            <a:endParaRPr lang="en-GB" sz="12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US" sz="1200" i="1" dirty="0"/>
          </a:p>
        </p:txBody>
      </p:sp>
      <p:pic>
        <p:nvPicPr>
          <p:cNvPr id="9" name="Immagin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68" y="3747064"/>
            <a:ext cx="4791075" cy="291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tangolo 1"/>
          <p:cNvSpPr/>
          <p:nvPr/>
        </p:nvSpPr>
        <p:spPr>
          <a:xfrm>
            <a:off x="310551" y="5072332"/>
            <a:ext cx="1130060" cy="68149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tangolo 10"/>
          <p:cNvSpPr/>
          <p:nvPr/>
        </p:nvSpPr>
        <p:spPr>
          <a:xfrm>
            <a:off x="161022" y="1959666"/>
            <a:ext cx="487680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2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All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goto1  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PC e’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incrementato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ma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primo byte di offset non e’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ancora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non e’ in MBR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microsistrizione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dopo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 offset Byte 1 e’ in MBR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vecchio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PC e’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copiato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OPC  (</a:t>
            </a:r>
            <a:r>
              <a:rPr lang="en-GB" sz="105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SERVE PER LO SPIAZZAMENTO E’ RELATIVO A QUESTO NON AL PC ATTUALE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lvl="2">
              <a:defRPr/>
            </a:pPr>
            <a:endParaRPr lang="en-US" sz="1200" b="1" i="1" dirty="0"/>
          </a:p>
        </p:txBody>
      </p:sp>
      <p:sp>
        <p:nvSpPr>
          <p:cNvPr id="12" name="Rettangolo 11"/>
          <p:cNvSpPr/>
          <p:nvPr/>
        </p:nvSpPr>
        <p:spPr>
          <a:xfrm>
            <a:off x="1440611" y="5072332"/>
            <a:ext cx="871268" cy="68149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ttangolo 12"/>
          <p:cNvSpPr/>
          <p:nvPr/>
        </p:nvSpPr>
        <p:spPr>
          <a:xfrm>
            <a:off x="2311879" y="5069454"/>
            <a:ext cx="868392" cy="68149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211349" y="3175693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>
              <a:buFont typeface="+mj-lt"/>
              <a:buAutoNum type="arabicPeriod" startAt="3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Goto2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inizia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prelevare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secondo byte di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  <a:p>
            <a:pPr marL="228600" indent="-228600">
              <a:buFont typeface="+mj-lt"/>
              <a:buAutoNum type="arabicPeriod" startAt="3"/>
              <a:defRPr/>
            </a:pPr>
            <a:r>
              <a:rPr lang="en-GB" sz="1200" b="1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G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oto3 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porta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alla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situazione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successiva</a:t>
            </a:r>
            <a:endParaRPr lang="en-GB" sz="1200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3222325" y="5056516"/>
            <a:ext cx="868392" cy="68149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ttangolo 15"/>
          <p:cNvSpPr/>
          <p:nvPr/>
        </p:nvSpPr>
        <p:spPr>
          <a:xfrm>
            <a:off x="5134156" y="3940568"/>
            <a:ext cx="40702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 startAt="5"/>
              <a:defRPr/>
            </a:pP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Dopo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primo byte e’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traslato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siniztra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 8 bit e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copiato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H,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abbiamo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secondo byte in MBR e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possiamo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fare l OR 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siamo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goto4.</a:t>
            </a:r>
          </a:p>
          <a:p>
            <a:pPr marL="228600" indent="-228600">
              <a:buFont typeface="+mj-lt"/>
              <a:buAutoNum type="arabicPeriod" startAt="5"/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Goto5 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sommiamo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e PC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ed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abbiamo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nuovo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PC</a:t>
            </a:r>
          </a:p>
          <a:p>
            <a:pPr marL="228600" indent="-228600">
              <a:buFont typeface="+mj-lt"/>
              <a:buAutoNum type="arabicPeriod" startAt="5"/>
              <a:defRPr/>
            </a:pPr>
            <a:endParaRPr lang="en-GB" sz="1200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			OSSERVAZIONE:</a:t>
            </a:r>
            <a:b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 goto4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usimo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MBRU, </a:t>
            </a:r>
            <a:r>
              <a:rPr lang="en-GB" sz="1200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Perche</a:t>
            </a:r>
            <a: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’??? </a:t>
            </a:r>
            <a:br>
              <a:rPr lang="en-GB" sz="12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en-GB" sz="1200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Perche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’ non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vogliamo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estendere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con segno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swecondo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byte!</a:t>
            </a:r>
            <a:b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en-GB" sz="1200" b="1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16 bit con segno per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spiazzamento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vuol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dire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salti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distanze</a:t>
            </a:r>
            <a: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di -32768; 32767</a:t>
            </a:r>
            <a:br>
              <a:rPr lang="en-GB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en-GB" sz="1200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7568029"/>
      </p:ext>
    </p:extLst>
  </p:cSld>
  <p:clrMapOvr>
    <a:masterClrMapping/>
  </p:clrMapOvr>
  <p:transition advTm="2204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/>
      <p:bldP spid="2" grpId="0" animBg="1"/>
      <p:bldP spid="11" grpId="0"/>
      <p:bldP spid="12" grpId="0" animBg="1"/>
      <p:bldP spid="13" grpId="0" animBg="1"/>
      <p:bldP spid="3" grpId="0"/>
      <p:bldP spid="15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7939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971510"/>
              </p:ext>
            </p:extLst>
          </p:nvPr>
        </p:nvGraphicFramePr>
        <p:xfrm>
          <a:off x="4484535" y="1578635"/>
          <a:ext cx="4107373" cy="2708605"/>
        </p:xfrm>
        <a:graphic>
          <a:graphicData uri="http://schemas.openxmlformats.org/drawingml/2006/table">
            <a:tbl>
              <a:tblPr/>
              <a:tblGrid>
                <a:gridCol w="647805"/>
                <a:gridCol w="2415773"/>
                <a:gridCol w="1043795"/>
              </a:tblGrid>
              <a:tr h="41520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800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iflt1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iflt1 = 0x09B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TOS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9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N = OPC; if (N) goto T; else goto F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800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PC-1; goto goto2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50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3057" name="Rectangle 49"/>
          <p:cNvSpPr>
            <a:spLocks noChangeArrowheads="1"/>
          </p:cNvSpPr>
          <p:nvPr/>
        </p:nvSpPr>
        <p:spPr bwMode="auto">
          <a:xfrm>
            <a:off x="701614" y="917276"/>
            <a:ext cx="687188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Salto condizionale </a:t>
            </a:r>
            <a:r>
              <a:rPr lang="it-IT" altLang="en-US" sz="2400" b="1" i="1" dirty="0" smtClean="0">
                <a:solidFill>
                  <a:srgbClr val="000099"/>
                </a:solidFill>
                <a:cs typeface="Times New Roman" pitchFamily="18" charset="0"/>
              </a:rPr>
              <a:t>IFLT</a:t>
            </a:r>
            <a:r>
              <a:rPr lang="it-IT" altLang="en-US" sz="2400" i="1" dirty="0" smtClean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232912" y="1578635"/>
            <a:ext cx="41136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Preleva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</a:t>
            </a:r>
            <a:r>
              <a:rPr lang="en-US" sz="1400" dirty="0" err="1" smtClean="0"/>
              <a:t>valore</a:t>
            </a:r>
            <a:r>
              <a:rPr lang="en-US" sz="1400" dirty="0" smtClean="0"/>
              <a:t> in </a:t>
            </a:r>
            <a:r>
              <a:rPr lang="en-US" sz="1400" dirty="0" err="1" smtClean="0"/>
              <a:t>cima</a:t>
            </a:r>
            <a:r>
              <a:rPr lang="en-US" sz="1400" dirty="0" smtClean="0"/>
              <a:t> </a:t>
            </a:r>
            <a:r>
              <a:rPr lang="en-US" sz="1400" dirty="0" err="1" smtClean="0"/>
              <a:t>allo</a:t>
            </a:r>
            <a:r>
              <a:rPr lang="en-US" sz="1400" dirty="0" smtClean="0"/>
              <a:t> stack </a:t>
            </a:r>
            <a:r>
              <a:rPr lang="en-US" sz="1400" dirty="0" err="1" smtClean="0"/>
              <a:t>ed</a:t>
            </a:r>
            <a:r>
              <a:rPr lang="en-US" sz="1400" dirty="0" smtClean="0"/>
              <a:t> </a:t>
            </a:r>
            <a:r>
              <a:rPr lang="en-US" sz="1400" dirty="0" err="1" smtClean="0"/>
              <a:t>effettua</a:t>
            </a:r>
            <a:r>
              <a:rPr lang="en-US" sz="1400" dirty="0" smtClean="0"/>
              <a:t> </a:t>
            </a:r>
            <a:r>
              <a:rPr lang="en-US" sz="1400" dirty="0" err="1" smtClean="0"/>
              <a:t>una</a:t>
            </a:r>
            <a:r>
              <a:rPr lang="en-US" sz="1400" dirty="0" smtClean="0"/>
              <a:t> </a:t>
            </a:r>
            <a:r>
              <a:rPr lang="en-US" sz="1400" dirty="0" err="1" smtClean="0"/>
              <a:t>diramazione</a:t>
            </a:r>
            <a:r>
              <a:rPr lang="en-US" sz="1400" dirty="0" smtClean="0"/>
              <a:t> se </a:t>
            </a:r>
            <a:r>
              <a:rPr lang="en-US" sz="1400" dirty="0" err="1" smtClean="0"/>
              <a:t>minore</a:t>
            </a:r>
            <a:r>
              <a:rPr lang="en-US" sz="1400" dirty="0" smtClean="0"/>
              <a:t> di 0 </a:t>
            </a:r>
            <a:r>
              <a:rPr lang="en-US" sz="1400" dirty="0" err="1" smtClean="0"/>
              <a:t>esegue</a:t>
            </a:r>
            <a:r>
              <a:rPr lang="en-US" sz="1400" dirty="0" smtClean="0"/>
              <a:t> </a:t>
            </a:r>
            <a:r>
              <a:rPr lang="en-US" sz="1400" dirty="0" err="1" smtClean="0"/>
              <a:t>una</a:t>
            </a:r>
            <a:r>
              <a:rPr lang="en-US" sz="1400" dirty="0" smtClean="0"/>
              <a:t> </a:t>
            </a:r>
            <a:r>
              <a:rPr lang="en-US" sz="1400" dirty="0" err="1" smtClean="0"/>
              <a:t>diramazione</a:t>
            </a:r>
            <a:endParaRPr lang="en-US" sz="1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da </a:t>
            </a:r>
            <a:r>
              <a:rPr lang="en-US" sz="1200" dirty="0" err="1" smtClean="0"/>
              <a:t>testare</a:t>
            </a:r>
            <a:r>
              <a:rPr lang="en-US" sz="1200" dirty="0" smtClean="0"/>
              <a:t> e’ </a:t>
            </a:r>
            <a:r>
              <a:rPr lang="en-US" sz="1200" dirty="0" err="1" smtClean="0"/>
              <a:t>presente</a:t>
            </a:r>
            <a:r>
              <a:rPr lang="en-US" sz="1200" dirty="0" smtClean="0"/>
              <a:t> in TOS.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Iflt1</a:t>
            </a:r>
            <a:r>
              <a:rPr lang="en-US" sz="1200" dirty="0" smtClean="0"/>
              <a:t>: IFLT </a:t>
            </a:r>
            <a:r>
              <a:rPr lang="en-US" sz="1200" dirty="0" err="1" smtClean="0"/>
              <a:t>preleva</a:t>
            </a:r>
            <a:r>
              <a:rPr lang="en-US" sz="1200" dirty="0" smtClean="0"/>
              <a:t> 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in </a:t>
            </a:r>
            <a:r>
              <a:rPr lang="en-US" sz="1200" dirty="0" err="1" smtClean="0"/>
              <a:t>cima</a:t>
            </a:r>
            <a:r>
              <a:rPr lang="en-US" sz="1200" dirty="0" smtClean="0"/>
              <a:t> </a:t>
            </a:r>
            <a:r>
              <a:rPr lang="en-US" sz="1200" dirty="0" err="1" smtClean="0"/>
              <a:t>allo</a:t>
            </a:r>
            <a:r>
              <a:rPr lang="en-US" sz="1200" dirty="0" smtClean="0"/>
              <a:t> stack e la </a:t>
            </a:r>
            <a:r>
              <a:rPr lang="en-US" sz="1200" dirty="0" err="1" smtClean="0"/>
              <a:t>deve</a:t>
            </a:r>
            <a:r>
              <a:rPr lang="en-US" sz="1200" dirty="0" smtClean="0"/>
              <a:t> </a:t>
            </a:r>
            <a:r>
              <a:rPr lang="en-US" sz="1200" dirty="0" err="1" smtClean="0"/>
              <a:t>memorizzare</a:t>
            </a:r>
            <a:r>
              <a:rPr lang="en-US" sz="1200" dirty="0" smtClean="0"/>
              <a:t> in TOS.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Iflt2</a:t>
            </a:r>
            <a:r>
              <a:rPr lang="en-US" sz="1200" dirty="0" smtClean="0"/>
              <a:t>: TOS e’ </a:t>
            </a:r>
            <a:r>
              <a:rPr lang="en-US" sz="1200" dirty="0" err="1" smtClean="0"/>
              <a:t>copiato</a:t>
            </a:r>
            <a:r>
              <a:rPr lang="en-US" sz="1200" dirty="0" smtClean="0"/>
              <a:t> in OPC </a:t>
            </a:r>
            <a:r>
              <a:rPr lang="en-US" sz="1200" dirty="0" err="1" smtClean="0"/>
              <a:t>cosi</a:t>
            </a:r>
            <a:r>
              <a:rPr lang="en-US" sz="1200" dirty="0" smtClean="0"/>
              <a:t> </a:t>
            </a:r>
            <a:r>
              <a:rPr lang="en-US" sz="1200" dirty="0" err="1" smtClean="0"/>
              <a:t>si</a:t>
            </a:r>
            <a:r>
              <a:rPr lang="en-US" sz="1200" dirty="0" smtClean="0"/>
              <a:t> </a:t>
            </a:r>
            <a:r>
              <a:rPr lang="en-US" sz="1200" dirty="0" err="1" smtClean="0"/>
              <a:t>memorizza</a:t>
            </a:r>
            <a:r>
              <a:rPr lang="en-US" sz="1200" dirty="0" smtClean="0"/>
              <a:t> </a:t>
            </a:r>
            <a:r>
              <a:rPr lang="en-US" sz="1200" dirty="0" err="1" smtClean="0"/>
              <a:t>il</a:t>
            </a:r>
            <a:r>
              <a:rPr lang="en-US" sz="1200" dirty="0" smtClean="0"/>
              <a:t> </a:t>
            </a:r>
            <a:r>
              <a:rPr lang="en-US" sz="1200" dirty="0" err="1" smtClean="0"/>
              <a:t>niovo</a:t>
            </a:r>
            <a:r>
              <a:rPr lang="en-US" sz="1200" dirty="0" smtClean="0"/>
              <a:t> </a:t>
            </a:r>
            <a:r>
              <a:rPr lang="en-US" sz="1200" dirty="0" err="1" smtClean="0"/>
              <a:t>valore</a:t>
            </a:r>
            <a:r>
              <a:rPr lang="en-US" sz="1200" dirty="0" smtClean="0"/>
              <a:t> </a:t>
            </a:r>
            <a:r>
              <a:rPr lang="en-US" sz="1200" dirty="0" err="1" smtClean="0"/>
              <a:t>letto</a:t>
            </a:r>
            <a:r>
              <a:rPr lang="en-US" sz="1200" dirty="0" smtClean="0"/>
              <a:t> </a:t>
            </a:r>
            <a:r>
              <a:rPr lang="en-US" sz="1200" b="1" dirty="0" err="1" smtClean="0"/>
              <a:t>senza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perdere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il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valore</a:t>
            </a:r>
            <a:r>
              <a:rPr lang="en-US" sz="1200" b="1" dirty="0" smtClean="0"/>
              <a:t> da </a:t>
            </a:r>
            <a:r>
              <a:rPr lang="en-US" sz="1200" b="1" dirty="0" err="1" smtClean="0"/>
              <a:t>testare</a:t>
            </a:r>
            <a:r>
              <a:rPr lang="en-US" sz="1200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Iflt4</a:t>
            </a:r>
            <a:r>
              <a:rPr lang="en-US" sz="1200" dirty="0" smtClean="0"/>
              <a:t> 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</a:t>
            </a:r>
            <a:r>
              <a:rPr lang="en-US" sz="1200" dirty="0" err="1" smtClean="0"/>
              <a:t>io</a:t>
            </a:r>
            <a:r>
              <a:rPr lang="en-US" sz="1200" dirty="0" smtClean="0"/>
              <a:t> OPC </a:t>
            </a:r>
            <a:r>
              <a:rPr lang="en-US" sz="1200" dirty="0" err="1" smtClean="0"/>
              <a:t>passa</a:t>
            </a:r>
            <a:r>
              <a:rPr lang="en-US" sz="1200" dirty="0" smtClean="0"/>
              <a:t> in </a:t>
            </a:r>
            <a:r>
              <a:rPr lang="en-US" sz="1200" dirty="0" err="1" smtClean="0"/>
              <a:t>alu</a:t>
            </a:r>
            <a:r>
              <a:rPr lang="en-US" sz="1200" dirty="0" smtClean="0"/>
              <a:t> </a:t>
            </a:r>
            <a:r>
              <a:rPr lang="en-US" sz="1200" b="1" dirty="0" smtClean="0"/>
              <a:t>per </a:t>
            </a:r>
            <a:r>
              <a:rPr lang="en-US" sz="1200" b="1" dirty="0" err="1" smtClean="0"/>
              <a:t>testare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il</a:t>
            </a:r>
            <a:r>
              <a:rPr lang="en-US" sz="1200" b="1" dirty="0" smtClean="0"/>
              <a:t> bit Z</a:t>
            </a:r>
            <a:r>
              <a:rPr lang="en-US" sz="1200" dirty="0" smtClean="0"/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L </a:t>
            </a:r>
            <a:r>
              <a:rPr lang="en-US" sz="1200" dirty="0" err="1" smtClean="0"/>
              <a:t>istruzione</a:t>
            </a:r>
            <a:r>
              <a:rPr lang="en-US" sz="1200" dirty="0" smtClean="0"/>
              <a:t> </a:t>
            </a:r>
            <a:r>
              <a:rPr lang="en-US" sz="1200" dirty="0" err="1" smtClean="0"/>
              <a:t>sceglie</a:t>
            </a:r>
            <a:r>
              <a:rPr lang="en-US" sz="1200" dirty="0" smtClean="0"/>
              <a:t> la </a:t>
            </a:r>
            <a:r>
              <a:rPr lang="en-US" sz="1200" dirty="0" err="1" smtClean="0"/>
              <a:t>diramazione</a:t>
            </a:r>
            <a:r>
              <a:rPr lang="en-US" sz="1200" dirty="0" smtClean="0"/>
              <a:t> 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T se ha </a:t>
            </a:r>
            <a:r>
              <a:rPr lang="en-US" sz="1200" dirty="0" err="1" smtClean="0"/>
              <a:t>successo</a:t>
            </a:r>
            <a:r>
              <a:rPr lang="en-US" sz="1200" dirty="0" smtClean="0"/>
              <a:t>: </a:t>
            </a:r>
            <a:r>
              <a:rPr lang="en-US" sz="1200" b="1" dirty="0" smtClean="0"/>
              <a:t>simile a </a:t>
            </a:r>
            <a:r>
              <a:rPr lang="en-US" sz="1200" b="1" dirty="0" err="1" smtClean="0"/>
              <a:t>goto</a:t>
            </a:r>
            <a:endParaRPr lang="en-US" sz="1200" b="1" dirty="0" smtClean="0"/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F </a:t>
            </a:r>
            <a:r>
              <a:rPr lang="en-US" sz="1200" dirty="0" err="1" smtClean="0"/>
              <a:t>altrimenti</a:t>
            </a:r>
            <a:r>
              <a:rPr lang="en-US" sz="1200" dirty="0" smtClean="0"/>
              <a:t>: in </a:t>
            </a:r>
            <a:r>
              <a:rPr lang="en-US" sz="1200" dirty="0" err="1" smtClean="0"/>
              <a:t>questo</a:t>
            </a:r>
            <a:r>
              <a:rPr lang="en-US" sz="1200" dirty="0" smtClean="0"/>
              <a:t> </a:t>
            </a:r>
            <a:r>
              <a:rPr lang="en-US" sz="1200" dirty="0" err="1" smtClean="0"/>
              <a:t>caso</a:t>
            </a:r>
            <a:r>
              <a:rPr lang="en-US" sz="1200" dirty="0" smtClean="0"/>
              <a:t> </a:t>
            </a:r>
            <a:r>
              <a:rPr lang="en-US" sz="1200" dirty="0" err="1" smtClean="0"/>
              <a:t>fa</a:t>
            </a:r>
            <a:r>
              <a:rPr lang="en-US" sz="1200" dirty="0" smtClean="0"/>
              <a:t> </a:t>
            </a:r>
            <a:r>
              <a:rPr lang="en-US" sz="1200" dirty="0" err="1" smtClean="0"/>
              <a:t>anche</a:t>
            </a:r>
            <a:r>
              <a:rPr lang="en-US" sz="1200" dirty="0" smtClean="0"/>
              <a:t> </a:t>
            </a:r>
            <a:r>
              <a:rPr lang="en-US" sz="1200" dirty="0" err="1" smtClean="0"/>
              <a:t>gli</a:t>
            </a:r>
            <a:r>
              <a:rPr lang="en-US" sz="1200" dirty="0" smtClean="0"/>
              <a:t> steps F2,F3 per </a:t>
            </a:r>
            <a:r>
              <a:rPr lang="en-US" sz="1200" dirty="0" err="1" smtClean="0"/>
              <a:t>scavalcare</a:t>
            </a:r>
            <a:r>
              <a:rPr lang="en-US" sz="1200" dirty="0" smtClean="0"/>
              <a:t> lo </a:t>
            </a:r>
            <a:r>
              <a:rPr lang="en-US" sz="1200" dirty="0" err="1" smtClean="0"/>
              <a:t>spiazzamento</a:t>
            </a:r>
            <a:r>
              <a:rPr lang="en-US" sz="1200" dirty="0" smtClean="0"/>
              <a:t> prima di </a:t>
            </a:r>
            <a:r>
              <a:rPr lang="en-US" sz="1200" dirty="0" err="1" smtClean="0"/>
              <a:t>tornare</a:t>
            </a:r>
            <a:r>
              <a:rPr lang="en-US" sz="1200" dirty="0" smtClean="0"/>
              <a:t> al MAIN1.</a:t>
            </a:r>
            <a:endParaRPr lang="en-US" sz="12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78156"/>
      </p:ext>
    </p:extLst>
  </p:cSld>
  <p:clrMapOvr>
    <a:masterClrMapping/>
  </p:clrMapOvr>
  <p:transition advTm="1361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69058" name="Group 9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88095"/>
              </p:ext>
            </p:extLst>
          </p:nvPr>
        </p:nvGraphicFramePr>
        <p:xfrm>
          <a:off x="4649638" y="1352910"/>
          <a:ext cx="4344838" cy="2850582"/>
        </p:xfrm>
        <a:graphic>
          <a:graphicData uri="http://schemas.openxmlformats.org/drawingml/2006/table">
            <a:tbl>
              <a:tblPr/>
              <a:tblGrid>
                <a:gridCol w="618226"/>
                <a:gridCol w="2484408"/>
                <a:gridCol w="1242204"/>
              </a:tblGrid>
              <a:tr h="41281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6" marB="4571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674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ifeq1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ifeq1 = 0x099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TOS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20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Z = OPC; if (Z) goto T; else goto F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674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PC-1;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goto2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80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4081" name="Rectangle 97"/>
          <p:cNvSpPr>
            <a:spLocks noChangeArrowheads="1"/>
          </p:cNvSpPr>
          <p:nvPr/>
        </p:nvSpPr>
        <p:spPr bwMode="auto">
          <a:xfrm>
            <a:off x="1600200" y="715992"/>
            <a:ext cx="5394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IFEQ 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232912" y="1578635"/>
            <a:ext cx="41136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Preleva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</a:t>
            </a:r>
            <a:r>
              <a:rPr lang="en-US" sz="1400" dirty="0" err="1" smtClean="0"/>
              <a:t>valore</a:t>
            </a:r>
            <a:r>
              <a:rPr lang="en-US" sz="1400" dirty="0" smtClean="0"/>
              <a:t> in </a:t>
            </a:r>
            <a:r>
              <a:rPr lang="en-US" sz="1400" dirty="0" err="1" smtClean="0"/>
              <a:t>cima</a:t>
            </a:r>
            <a:r>
              <a:rPr lang="en-US" sz="1400" dirty="0" smtClean="0"/>
              <a:t> </a:t>
            </a:r>
            <a:r>
              <a:rPr lang="en-US" sz="1400" dirty="0" err="1" smtClean="0"/>
              <a:t>allo</a:t>
            </a:r>
            <a:r>
              <a:rPr lang="en-US" sz="1400" dirty="0" smtClean="0"/>
              <a:t> stack </a:t>
            </a:r>
            <a:r>
              <a:rPr lang="en-US" sz="1400" dirty="0" err="1" smtClean="0"/>
              <a:t>ed</a:t>
            </a:r>
            <a:r>
              <a:rPr lang="en-US" sz="1400" dirty="0" smtClean="0"/>
              <a:t> </a:t>
            </a:r>
            <a:r>
              <a:rPr lang="en-US" sz="1400" dirty="0" err="1" smtClean="0"/>
              <a:t>effettua</a:t>
            </a:r>
            <a:r>
              <a:rPr lang="en-US" sz="1400" dirty="0" smtClean="0"/>
              <a:t> </a:t>
            </a:r>
            <a:r>
              <a:rPr lang="en-US" sz="1400" dirty="0" err="1" smtClean="0"/>
              <a:t>una</a:t>
            </a:r>
            <a:r>
              <a:rPr lang="en-US" sz="1400" dirty="0" smtClean="0"/>
              <a:t> </a:t>
            </a:r>
            <a:r>
              <a:rPr lang="en-US" sz="1400" dirty="0" err="1" smtClean="0"/>
              <a:t>diramazione</a:t>
            </a:r>
            <a:r>
              <a:rPr lang="en-US" sz="1400" dirty="0" smtClean="0"/>
              <a:t> se </a:t>
            </a:r>
            <a:r>
              <a:rPr lang="en-US" sz="1400" dirty="0" err="1" smtClean="0"/>
              <a:t>uguale</a:t>
            </a:r>
            <a:r>
              <a:rPr lang="en-US" sz="1400" dirty="0" smtClean="0"/>
              <a:t> a 0 </a:t>
            </a:r>
            <a:r>
              <a:rPr lang="en-US" sz="1400" dirty="0" err="1" smtClean="0"/>
              <a:t>esegue</a:t>
            </a:r>
            <a:r>
              <a:rPr lang="en-US" sz="1400" dirty="0" smtClean="0"/>
              <a:t> </a:t>
            </a:r>
            <a:r>
              <a:rPr lang="en-US" sz="1400" dirty="0" err="1" smtClean="0"/>
              <a:t>una</a:t>
            </a:r>
            <a:r>
              <a:rPr lang="en-US" sz="1400" dirty="0" smtClean="0"/>
              <a:t> </a:t>
            </a:r>
            <a:r>
              <a:rPr lang="en-US" sz="1400" dirty="0" err="1" smtClean="0"/>
              <a:t>diramazione</a:t>
            </a:r>
            <a:endParaRPr lang="en-US" sz="1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da </a:t>
            </a:r>
            <a:r>
              <a:rPr lang="en-US" sz="1200" dirty="0" err="1" smtClean="0"/>
              <a:t>testare</a:t>
            </a:r>
            <a:r>
              <a:rPr lang="en-US" sz="1200" dirty="0" smtClean="0"/>
              <a:t> e’ </a:t>
            </a:r>
            <a:r>
              <a:rPr lang="en-US" sz="1200" dirty="0" err="1" smtClean="0"/>
              <a:t>presente</a:t>
            </a:r>
            <a:r>
              <a:rPr lang="en-US" sz="1200" dirty="0" smtClean="0"/>
              <a:t> in TOS.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Ifeq1</a:t>
            </a:r>
            <a:r>
              <a:rPr lang="en-US" sz="1200" dirty="0" smtClean="0"/>
              <a:t>: IFLT </a:t>
            </a:r>
            <a:r>
              <a:rPr lang="en-US" sz="1200" dirty="0" err="1" smtClean="0"/>
              <a:t>preleva</a:t>
            </a:r>
            <a:r>
              <a:rPr lang="en-US" sz="1200" dirty="0" smtClean="0"/>
              <a:t> 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in </a:t>
            </a:r>
            <a:r>
              <a:rPr lang="en-US" sz="1200" dirty="0" err="1" smtClean="0"/>
              <a:t>cima</a:t>
            </a:r>
            <a:r>
              <a:rPr lang="en-US" sz="1200" dirty="0" smtClean="0"/>
              <a:t> </a:t>
            </a:r>
            <a:r>
              <a:rPr lang="en-US" sz="1200" dirty="0" err="1" smtClean="0"/>
              <a:t>allo</a:t>
            </a:r>
            <a:r>
              <a:rPr lang="en-US" sz="1200" dirty="0" smtClean="0"/>
              <a:t> stack e la </a:t>
            </a:r>
            <a:r>
              <a:rPr lang="en-US" sz="1200" dirty="0" err="1" smtClean="0"/>
              <a:t>deve</a:t>
            </a:r>
            <a:r>
              <a:rPr lang="en-US" sz="1200" dirty="0" smtClean="0"/>
              <a:t> </a:t>
            </a:r>
            <a:r>
              <a:rPr lang="en-US" sz="1200" dirty="0" err="1" smtClean="0"/>
              <a:t>memorizzare</a:t>
            </a:r>
            <a:r>
              <a:rPr lang="en-US" sz="1200" dirty="0" smtClean="0"/>
              <a:t> in TOS.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Ifeq2</a:t>
            </a:r>
            <a:r>
              <a:rPr lang="en-US" sz="1200" dirty="0" smtClean="0"/>
              <a:t>: TOS e’ </a:t>
            </a:r>
            <a:r>
              <a:rPr lang="en-US" sz="1200" dirty="0" err="1" smtClean="0"/>
              <a:t>copiato</a:t>
            </a:r>
            <a:r>
              <a:rPr lang="en-US" sz="1200" dirty="0" smtClean="0"/>
              <a:t> in OPC </a:t>
            </a:r>
            <a:r>
              <a:rPr lang="en-US" sz="1200" dirty="0" err="1" smtClean="0"/>
              <a:t>cosi</a:t>
            </a:r>
            <a:r>
              <a:rPr lang="en-US" sz="1200" dirty="0" smtClean="0"/>
              <a:t> </a:t>
            </a:r>
            <a:r>
              <a:rPr lang="en-US" sz="1200" dirty="0" err="1" smtClean="0"/>
              <a:t>si</a:t>
            </a:r>
            <a:r>
              <a:rPr lang="en-US" sz="1200" dirty="0" smtClean="0"/>
              <a:t> </a:t>
            </a:r>
            <a:r>
              <a:rPr lang="en-US" sz="1200" dirty="0" err="1" smtClean="0"/>
              <a:t>memorizza</a:t>
            </a:r>
            <a:r>
              <a:rPr lang="en-US" sz="1200" dirty="0" smtClean="0"/>
              <a:t> </a:t>
            </a:r>
            <a:r>
              <a:rPr lang="en-US" sz="1200" dirty="0" err="1" smtClean="0"/>
              <a:t>il</a:t>
            </a:r>
            <a:r>
              <a:rPr lang="en-US" sz="1200" dirty="0" smtClean="0"/>
              <a:t> </a:t>
            </a:r>
            <a:r>
              <a:rPr lang="en-US" sz="1200" dirty="0" err="1" smtClean="0"/>
              <a:t>niovo</a:t>
            </a:r>
            <a:r>
              <a:rPr lang="en-US" sz="1200" dirty="0" smtClean="0"/>
              <a:t> </a:t>
            </a:r>
            <a:r>
              <a:rPr lang="en-US" sz="1200" dirty="0" err="1" smtClean="0"/>
              <a:t>valore</a:t>
            </a:r>
            <a:r>
              <a:rPr lang="en-US" sz="1200" dirty="0" smtClean="0"/>
              <a:t> </a:t>
            </a:r>
            <a:r>
              <a:rPr lang="en-US" sz="1200" dirty="0" err="1" smtClean="0"/>
              <a:t>letto</a:t>
            </a:r>
            <a:r>
              <a:rPr lang="en-US" sz="1200" dirty="0" smtClean="0"/>
              <a:t> </a:t>
            </a:r>
            <a:r>
              <a:rPr lang="en-US" sz="1200" b="1" dirty="0" err="1" smtClean="0"/>
              <a:t>senza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perdere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il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valore</a:t>
            </a:r>
            <a:r>
              <a:rPr lang="en-US" sz="1200" b="1" dirty="0" smtClean="0"/>
              <a:t> da </a:t>
            </a:r>
            <a:r>
              <a:rPr lang="en-US" sz="1200" b="1" dirty="0" err="1" smtClean="0"/>
              <a:t>testare</a:t>
            </a:r>
            <a:r>
              <a:rPr lang="en-US" sz="1200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Ifeq4</a:t>
            </a:r>
            <a:r>
              <a:rPr lang="en-US" sz="1200" dirty="0" smtClean="0"/>
              <a:t> 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</a:t>
            </a:r>
            <a:r>
              <a:rPr lang="en-US" sz="1200" dirty="0" err="1" smtClean="0"/>
              <a:t>io</a:t>
            </a:r>
            <a:r>
              <a:rPr lang="en-US" sz="1200" dirty="0" smtClean="0"/>
              <a:t> OPC </a:t>
            </a:r>
            <a:r>
              <a:rPr lang="en-US" sz="1200" dirty="0" err="1" smtClean="0"/>
              <a:t>passa</a:t>
            </a:r>
            <a:r>
              <a:rPr lang="en-US" sz="1200" dirty="0" smtClean="0"/>
              <a:t> in </a:t>
            </a:r>
            <a:r>
              <a:rPr lang="en-US" sz="1200" dirty="0" err="1" smtClean="0"/>
              <a:t>alu</a:t>
            </a:r>
            <a:r>
              <a:rPr lang="en-US" sz="1200" dirty="0" smtClean="0"/>
              <a:t> per </a:t>
            </a:r>
            <a:r>
              <a:rPr lang="en-US" sz="1200" b="1" dirty="0" err="1" smtClean="0"/>
              <a:t>testare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il</a:t>
            </a:r>
            <a:r>
              <a:rPr lang="en-US" sz="1200" b="1" dirty="0" smtClean="0"/>
              <a:t> bit Z</a:t>
            </a:r>
            <a:r>
              <a:rPr lang="en-US" sz="1200" dirty="0" smtClean="0"/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L </a:t>
            </a:r>
            <a:r>
              <a:rPr lang="en-US" sz="1200" dirty="0" err="1" smtClean="0"/>
              <a:t>istruzione</a:t>
            </a:r>
            <a:r>
              <a:rPr lang="en-US" sz="1200" dirty="0" smtClean="0"/>
              <a:t> </a:t>
            </a:r>
            <a:r>
              <a:rPr lang="en-US" sz="1200" dirty="0" err="1" smtClean="0"/>
              <a:t>sceglie</a:t>
            </a:r>
            <a:r>
              <a:rPr lang="en-US" sz="1200" dirty="0" smtClean="0"/>
              <a:t> la </a:t>
            </a:r>
            <a:r>
              <a:rPr lang="en-US" sz="1200" dirty="0" err="1" smtClean="0"/>
              <a:t>diramazione</a:t>
            </a:r>
            <a:r>
              <a:rPr lang="en-US" sz="1200" dirty="0" smtClean="0"/>
              <a:t> 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T se ha </a:t>
            </a:r>
            <a:r>
              <a:rPr lang="en-US" sz="1200" dirty="0" err="1" smtClean="0"/>
              <a:t>successo</a:t>
            </a:r>
            <a:r>
              <a:rPr lang="en-US" sz="1200" dirty="0" smtClean="0"/>
              <a:t>: </a:t>
            </a:r>
            <a:r>
              <a:rPr lang="en-US" sz="1200" b="1" dirty="0" smtClean="0"/>
              <a:t>simile a </a:t>
            </a:r>
            <a:r>
              <a:rPr lang="en-US" sz="1200" b="1" dirty="0" err="1" smtClean="0"/>
              <a:t>goto</a:t>
            </a:r>
            <a:endParaRPr lang="en-US" sz="1200" b="1" dirty="0" smtClean="0"/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F </a:t>
            </a:r>
            <a:r>
              <a:rPr lang="en-US" sz="1200" dirty="0" err="1" smtClean="0"/>
              <a:t>altrimenti</a:t>
            </a:r>
            <a:r>
              <a:rPr lang="en-US" sz="1200" dirty="0" smtClean="0"/>
              <a:t>: in </a:t>
            </a:r>
            <a:r>
              <a:rPr lang="en-US" sz="1200" dirty="0" err="1" smtClean="0"/>
              <a:t>questo</a:t>
            </a:r>
            <a:r>
              <a:rPr lang="en-US" sz="1200" dirty="0" smtClean="0"/>
              <a:t> </a:t>
            </a:r>
            <a:r>
              <a:rPr lang="en-US" sz="1200" dirty="0" err="1" smtClean="0"/>
              <a:t>caso</a:t>
            </a:r>
            <a:r>
              <a:rPr lang="en-US" sz="1200" dirty="0" smtClean="0"/>
              <a:t> </a:t>
            </a:r>
            <a:r>
              <a:rPr lang="en-US" sz="1200" dirty="0" err="1" smtClean="0"/>
              <a:t>fa</a:t>
            </a:r>
            <a:r>
              <a:rPr lang="en-US" sz="1200" dirty="0" smtClean="0"/>
              <a:t> </a:t>
            </a:r>
            <a:r>
              <a:rPr lang="en-US" sz="1200" dirty="0" err="1" smtClean="0"/>
              <a:t>anche</a:t>
            </a:r>
            <a:r>
              <a:rPr lang="en-US" sz="1200" dirty="0" smtClean="0"/>
              <a:t> </a:t>
            </a:r>
            <a:r>
              <a:rPr lang="en-US" sz="1200" dirty="0" err="1" smtClean="0"/>
              <a:t>gli</a:t>
            </a:r>
            <a:r>
              <a:rPr lang="en-US" sz="1200" dirty="0" smtClean="0"/>
              <a:t> steps F2,F3 per </a:t>
            </a:r>
            <a:r>
              <a:rPr lang="en-US" sz="1200" dirty="0" err="1" smtClean="0"/>
              <a:t>scavalcare</a:t>
            </a:r>
            <a:r>
              <a:rPr lang="en-US" sz="1200" dirty="0" smtClean="0"/>
              <a:t> lo </a:t>
            </a:r>
            <a:r>
              <a:rPr lang="en-US" sz="1200" dirty="0" err="1" smtClean="0"/>
              <a:t>spiazzamento</a:t>
            </a:r>
            <a:r>
              <a:rPr lang="en-US" sz="1200" dirty="0" smtClean="0"/>
              <a:t> prima di </a:t>
            </a:r>
            <a:r>
              <a:rPr lang="en-US" sz="1200" dirty="0" err="1" smtClean="0"/>
              <a:t>tornare</a:t>
            </a:r>
            <a:r>
              <a:rPr lang="en-US" sz="1200" dirty="0" smtClean="0"/>
              <a:t> al MAIN1.</a:t>
            </a:r>
            <a:endParaRPr lang="en-US" sz="12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91610"/>
      </p:ext>
    </p:extLst>
  </p:cSld>
  <p:clrMapOvr>
    <a:masterClrMapping/>
  </p:clrMapOvr>
  <p:transition advTm="604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Text Box 2"/>
          <p:cNvSpPr txBox="1">
            <a:spLocks noChangeArrowheads="1"/>
          </p:cNvSpPr>
          <p:nvPr/>
        </p:nvSpPr>
        <p:spPr bwMode="auto">
          <a:xfrm>
            <a:off x="3219450" y="76200"/>
            <a:ext cx="22542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Il microinterprete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70044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811285"/>
              </p:ext>
            </p:extLst>
          </p:nvPr>
        </p:nvGraphicFramePr>
        <p:xfrm>
          <a:off x="4107611" y="1525439"/>
          <a:ext cx="4846608" cy="3063553"/>
        </p:xfrm>
        <a:graphic>
          <a:graphicData uri="http://schemas.openxmlformats.org/drawingml/2006/table">
            <a:tbl>
              <a:tblPr/>
              <a:tblGrid>
                <a:gridCol w="883212"/>
                <a:gridCol w="2592131"/>
                <a:gridCol w="1371265"/>
              </a:tblGrid>
              <a:tr h="3813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 goto (MBR)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02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if_cmpeq1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if_cmpeq1 = 0x09f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SP-1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MDR;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TOS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43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if_cmpeq6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Z = OPC-H;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</a:t>
                      </a: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(Z) goto T; else goto F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023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PC-1; goto goto2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36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F3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Main1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7" marB="3809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5113" name="Rectangle 58"/>
          <p:cNvSpPr>
            <a:spLocks noChangeArrowheads="1"/>
          </p:cNvSpPr>
          <p:nvPr/>
        </p:nvSpPr>
        <p:spPr bwMode="auto">
          <a:xfrm>
            <a:off x="1183481" y="763438"/>
            <a:ext cx="63261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it-IT" altLang="en-US" sz="2400" i="1" dirty="0">
                <a:solidFill>
                  <a:srgbClr val="000099"/>
                </a:solidFill>
                <a:cs typeface="Times New Roman" pitchFamily="18" charset="0"/>
              </a:rPr>
              <a:t>IF_ICMPEQ 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(1 operando di 2 byte </a:t>
            </a:r>
            <a:r>
              <a:rPr lang="en-GB" altLang="en-US" sz="2400" i="1" dirty="0" err="1">
                <a:solidFill>
                  <a:srgbClr val="000099"/>
                </a:solidFill>
                <a:cs typeface="Times New Roman" pitchFamily="18" charset="0"/>
              </a:rPr>
              <a:t>segnato</a:t>
            </a:r>
            <a:r>
              <a:rPr lang="en-GB" altLang="en-US" sz="2400" i="1" dirty="0">
                <a:solidFill>
                  <a:srgbClr val="000099"/>
                </a:solidFill>
                <a:cs typeface="Times New Roman" pitchFamily="18" charset="0"/>
              </a:rPr>
              <a:t>)</a:t>
            </a:r>
            <a:endParaRPr lang="it-IT" altLang="en-US" sz="2400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86264" y="1587262"/>
            <a:ext cx="402134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Ha </a:t>
            </a:r>
            <a:r>
              <a:rPr lang="en-US" sz="1400" dirty="0" err="1" smtClean="0"/>
              <a:t>una</a:t>
            </a:r>
            <a:r>
              <a:rPr lang="en-US" sz="1400" dirty="0" smtClean="0"/>
              <a:t> </a:t>
            </a:r>
            <a:r>
              <a:rPr lang="en-US" sz="1400" dirty="0" err="1" smtClean="0"/>
              <a:t>logica</a:t>
            </a:r>
            <a:r>
              <a:rPr lang="en-US" sz="1400" dirty="0" smtClean="0"/>
              <a:t> </a:t>
            </a:r>
            <a:r>
              <a:rPr lang="en-US" sz="1400" dirty="0" err="1" smtClean="0"/>
              <a:t>simila</a:t>
            </a:r>
            <a:r>
              <a:rPr lang="en-US" sz="1400" dirty="0" smtClean="0"/>
              <a:t> a IFEQ, qui </a:t>
            </a:r>
            <a:r>
              <a:rPr lang="en-US" sz="1400" dirty="0" err="1" smtClean="0"/>
              <a:t>pero</a:t>
            </a:r>
            <a:r>
              <a:rPr lang="en-US" sz="1400" dirty="0" smtClean="0"/>
              <a:t>’ </a:t>
            </a:r>
            <a:r>
              <a:rPr lang="en-US" sz="1400" dirty="0" err="1" smtClean="0"/>
              <a:t>dobbiamo</a:t>
            </a:r>
            <a:r>
              <a:rPr lang="en-US" sz="1400" dirty="0" smtClean="0"/>
              <a:t> </a:t>
            </a:r>
            <a:r>
              <a:rPr lang="en-US" sz="1400" dirty="0" err="1" smtClean="0"/>
              <a:t>leggere</a:t>
            </a:r>
            <a:r>
              <a:rPr lang="en-US" sz="1400" dirty="0" smtClean="0"/>
              <a:t> </a:t>
            </a:r>
            <a:r>
              <a:rPr lang="en-US" sz="1400" dirty="0" err="1" smtClean="0"/>
              <a:t>anche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secondo operando!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da </a:t>
            </a:r>
            <a:r>
              <a:rPr lang="en-US" sz="1200" dirty="0" err="1" smtClean="0"/>
              <a:t>testare</a:t>
            </a:r>
            <a:r>
              <a:rPr lang="en-US" sz="1200" dirty="0" smtClean="0"/>
              <a:t> e’ </a:t>
            </a:r>
            <a:r>
              <a:rPr lang="en-US" sz="1200" dirty="0" err="1" smtClean="0"/>
              <a:t>presente</a:t>
            </a:r>
            <a:r>
              <a:rPr lang="en-US" sz="1200" dirty="0" smtClean="0"/>
              <a:t> in TOS.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If_cmpeq3</a:t>
            </a:r>
            <a:r>
              <a:rPr lang="en-US" sz="1200" dirty="0" smtClean="0"/>
              <a:t>: </a:t>
            </a:r>
            <a:r>
              <a:rPr lang="en-US" sz="1200" dirty="0" err="1" smtClean="0"/>
              <a:t>carica</a:t>
            </a:r>
            <a:r>
              <a:rPr lang="en-US" sz="1200" dirty="0" smtClean="0"/>
              <a:t> </a:t>
            </a:r>
            <a:r>
              <a:rPr lang="en-US" sz="1200" dirty="0" err="1" smtClean="0"/>
              <a:t>il</a:t>
            </a:r>
            <a:r>
              <a:rPr lang="en-US" sz="1200" dirty="0" smtClean="0"/>
              <a:t> secondo operando in H.</a:t>
            </a:r>
            <a:br>
              <a:rPr lang="en-US" sz="1200" dirty="0" smtClean="0"/>
            </a:br>
            <a:r>
              <a:rPr lang="en-US" sz="1200" dirty="0" smtClean="0"/>
              <a:t>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in </a:t>
            </a:r>
            <a:r>
              <a:rPr lang="en-US" sz="1200" dirty="0" err="1" smtClean="0"/>
              <a:t>cima</a:t>
            </a:r>
            <a:r>
              <a:rPr lang="en-US" sz="1200" dirty="0" smtClean="0"/>
              <a:t> </a:t>
            </a:r>
            <a:r>
              <a:rPr lang="en-US" sz="1200" dirty="0" err="1" smtClean="0"/>
              <a:t>allo</a:t>
            </a:r>
            <a:r>
              <a:rPr lang="en-US" sz="1200" dirty="0" smtClean="0"/>
              <a:t> stack e’ in OPC, la </a:t>
            </a:r>
            <a:r>
              <a:rPr lang="en-US" sz="1200" dirty="0" err="1" smtClean="0"/>
              <a:t>nuova</a:t>
            </a:r>
            <a:r>
              <a:rPr lang="en-US" sz="1200" dirty="0" smtClean="0"/>
              <a:t> e’ in TOS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b="1" dirty="0" smtClean="0"/>
              <a:t>Ifeq6</a:t>
            </a:r>
            <a:r>
              <a:rPr lang="en-US" sz="1200" dirty="0" smtClean="0"/>
              <a:t> la </a:t>
            </a:r>
            <a:r>
              <a:rPr lang="en-US" sz="1200" dirty="0" err="1" smtClean="0"/>
              <a:t>parola</a:t>
            </a:r>
            <a:r>
              <a:rPr lang="en-US" sz="1200" dirty="0" smtClean="0"/>
              <a:t> </a:t>
            </a:r>
            <a:r>
              <a:rPr lang="en-US" sz="1200" dirty="0" err="1" smtClean="0"/>
              <a:t>io</a:t>
            </a:r>
            <a:r>
              <a:rPr lang="en-US" sz="1200" dirty="0" smtClean="0"/>
              <a:t> OPC </a:t>
            </a:r>
            <a:r>
              <a:rPr lang="en-US" sz="1200" dirty="0" err="1" smtClean="0"/>
              <a:t>passa</a:t>
            </a:r>
            <a:r>
              <a:rPr lang="en-US" sz="1200" dirty="0" smtClean="0"/>
              <a:t> in </a:t>
            </a:r>
            <a:r>
              <a:rPr lang="en-US" sz="1200" dirty="0" err="1" smtClean="0"/>
              <a:t>alu</a:t>
            </a:r>
            <a:r>
              <a:rPr lang="en-US" sz="1200" dirty="0" smtClean="0"/>
              <a:t> per </a:t>
            </a:r>
            <a:r>
              <a:rPr lang="en-US" sz="1200" b="1" dirty="0" err="1" smtClean="0"/>
              <a:t>testare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il</a:t>
            </a:r>
            <a:r>
              <a:rPr lang="en-US" sz="1200" b="1" dirty="0" smtClean="0"/>
              <a:t> bit Z</a:t>
            </a:r>
            <a:r>
              <a:rPr lang="en-US" sz="1200" dirty="0" smtClean="0"/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L </a:t>
            </a:r>
            <a:r>
              <a:rPr lang="en-US" sz="1200" dirty="0" err="1" smtClean="0"/>
              <a:t>istruzione</a:t>
            </a:r>
            <a:r>
              <a:rPr lang="en-US" sz="1200" dirty="0" smtClean="0"/>
              <a:t> </a:t>
            </a:r>
            <a:r>
              <a:rPr lang="en-US" sz="1200" dirty="0" err="1" smtClean="0"/>
              <a:t>sceglie</a:t>
            </a:r>
            <a:r>
              <a:rPr lang="en-US" sz="1200" dirty="0" smtClean="0"/>
              <a:t> la </a:t>
            </a:r>
            <a:r>
              <a:rPr lang="en-US" sz="1200" dirty="0" err="1" smtClean="0"/>
              <a:t>diramazione</a:t>
            </a:r>
            <a:r>
              <a:rPr lang="en-US" sz="1200" dirty="0" smtClean="0"/>
              <a:t> 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T se ha </a:t>
            </a:r>
            <a:r>
              <a:rPr lang="en-US" sz="1200" dirty="0" err="1" smtClean="0"/>
              <a:t>successo</a:t>
            </a:r>
            <a:r>
              <a:rPr lang="en-US" sz="1200" dirty="0" smtClean="0"/>
              <a:t>: </a:t>
            </a:r>
            <a:r>
              <a:rPr lang="en-US" sz="1200" b="1" dirty="0" smtClean="0"/>
              <a:t>simile a </a:t>
            </a:r>
            <a:r>
              <a:rPr lang="en-US" sz="1200" b="1" dirty="0" err="1" smtClean="0"/>
              <a:t>goto</a:t>
            </a:r>
            <a:endParaRPr lang="en-US" sz="1200" b="1" dirty="0" smtClean="0"/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F </a:t>
            </a:r>
            <a:r>
              <a:rPr lang="en-US" sz="1200" dirty="0" err="1" smtClean="0"/>
              <a:t>altrimenti</a:t>
            </a:r>
            <a:r>
              <a:rPr lang="en-US" sz="1200" dirty="0" smtClean="0"/>
              <a:t>: in </a:t>
            </a:r>
            <a:r>
              <a:rPr lang="en-US" sz="1200" dirty="0" err="1" smtClean="0"/>
              <a:t>questo</a:t>
            </a:r>
            <a:r>
              <a:rPr lang="en-US" sz="1200" dirty="0" smtClean="0"/>
              <a:t> </a:t>
            </a:r>
            <a:r>
              <a:rPr lang="en-US" sz="1200" dirty="0" err="1" smtClean="0"/>
              <a:t>caso</a:t>
            </a:r>
            <a:r>
              <a:rPr lang="en-US" sz="1200" dirty="0" smtClean="0"/>
              <a:t> </a:t>
            </a:r>
            <a:r>
              <a:rPr lang="en-US" sz="1200" dirty="0" err="1" smtClean="0"/>
              <a:t>fa</a:t>
            </a:r>
            <a:r>
              <a:rPr lang="en-US" sz="1200" dirty="0" smtClean="0"/>
              <a:t> </a:t>
            </a:r>
            <a:r>
              <a:rPr lang="en-US" sz="1200" dirty="0" err="1" smtClean="0"/>
              <a:t>anche</a:t>
            </a:r>
            <a:r>
              <a:rPr lang="en-US" sz="1200" dirty="0" smtClean="0"/>
              <a:t> </a:t>
            </a:r>
            <a:r>
              <a:rPr lang="en-US" sz="1200" dirty="0" err="1" smtClean="0"/>
              <a:t>gli</a:t>
            </a:r>
            <a:r>
              <a:rPr lang="en-US" sz="1200" dirty="0" smtClean="0"/>
              <a:t> steps F2,F3 per </a:t>
            </a:r>
            <a:r>
              <a:rPr lang="en-US" sz="1200" dirty="0" err="1" smtClean="0"/>
              <a:t>scavalcare</a:t>
            </a:r>
            <a:r>
              <a:rPr lang="en-US" sz="1200" dirty="0" smtClean="0"/>
              <a:t> lo </a:t>
            </a:r>
            <a:r>
              <a:rPr lang="en-US" sz="1200" dirty="0" err="1" smtClean="0"/>
              <a:t>spiazzamento</a:t>
            </a:r>
            <a:r>
              <a:rPr lang="en-US" sz="1200" dirty="0" smtClean="0"/>
              <a:t> prima di </a:t>
            </a:r>
            <a:r>
              <a:rPr lang="en-US" sz="1200" dirty="0" err="1" smtClean="0"/>
              <a:t>tornare</a:t>
            </a:r>
            <a:r>
              <a:rPr lang="en-US" sz="1200" dirty="0" smtClean="0"/>
              <a:t> al MAIN1.</a:t>
            </a:r>
            <a:endParaRPr lang="en-US" sz="12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03503"/>
      </p:ext>
    </p:extLst>
  </p:cSld>
  <p:clrMapOvr>
    <a:masterClrMapping/>
  </p:clrMapOvr>
  <p:transition advTm="1875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Text Box 2"/>
          <p:cNvSpPr txBox="1">
            <a:spLocks noChangeArrowheads="1"/>
          </p:cNvSpPr>
          <p:nvPr/>
        </p:nvSpPr>
        <p:spPr bwMode="auto">
          <a:xfrm>
            <a:off x="3122973" y="835324"/>
            <a:ext cx="22621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INVOKEVIRTUAL</a:t>
            </a:r>
            <a:endParaRPr lang="it-IT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46083" name="Picture 112" descr="IINVOKEsta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49" y="3976688"/>
            <a:ext cx="4445000" cy="288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71167" name="Group 1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124327"/>
              </p:ext>
            </p:extLst>
          </p:nvPr>
        </p:nvGraphicFramePr>
        <p:xfrm>
          <a:off x="146649" y="1417428"/>
          <a:ext cx="4600036" cy="2453802"/>
        </p:xfrm>
        <a:graphic>
          <a:graphicData uri="http://schemas.openxmlformats.org/drawingml/2006/table">
            <a:tbl>
              <a:tblPr/>
              <a:tblGrid>
                <a:gridCol w="1097711"/>
                <a:gridCol w="1621766"/>
                <a:gridCol w="1880559"/>
              </a:tblGrid>
              <a:tr h="24734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invokevirtual1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 = 0x0B6</a:t>
                      </a: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invokevirtual3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H+CPP;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MDR;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10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8" marB="38108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CasellaDiTesto 1"/>
          <p:cNvSpPr txBox="1"/>
          <p:nvPr/>
        </p:nvSpPr>
        <p:spPr>
          <a:xfrm>
            <a:off x="4934307" y="1232199"/>
            <a:ext cx="408029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E’ </a:t>
            </a:r>
            <a:r>
              <a:rPr lang="en-US" sz="1600" dirty="0" err="1" smtClean="0"/>
              <a:t>l’istruzione</a:t>
            </a:r>
            <a:r>
              <a:rPr lang="en-US" sz="1600" dirty="0" smtClean="0"/>
              <a:t> </a:t>
            </a:r>
            <a:r>
              <a:rPr lang="en-US" sz="1600" dirty="0" err="1" smtClean="0"/>
              <a:t>piu</a:t>
            </a:r>
            <a:r>
              <a:rPr lang="en-US" sz="1600" dirty="0" smtClean="0"/>
              <a:t>’ </a:t>
            </a:r>
            <a:r>
              <a:rPr lang="en-US" sz="1600" dirty="0" err="1" smtClean="0"/>
              <a:t>complessa</a:t>
            </a:r>
            <a:r>
              <a:rPr lang="en-US" sz="1600" dirty="0" smtClean="0"/>
              <a:t> in IJVM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Serve per </a:t>
            </a:r>
            <a:r>
              <a:rPr lang="en-US" sz="1600" dirty="0" err="1" smtClean="0"/>
              <a:t>richiamare</a:t>
            </a:r>
            <a:r>
              <a:rPr lang="en-US" sz="1600" dirty="0" smtClean="0"/>
              <a:t> procedure.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Si </a:t>
            </a:r>
            <a:r>
              <a:rPr lang="en-US" sz="1600" dirty="0" err="1" smtClean="0"/>
              <a:t>compone</a:t>
            </a:r>
            <a:r>
              <a:rPr lang="en-US" sz="1600" dirty="0" smtClean="0"/>
              <a:t> di 22 </a:t>
            </a:r>
            <a:r>
              <a:rPr lang="en-US" sz="1600" dirty="0" err="1" smtClean="0"/>
              <a:t>microistruzioni</a:t>
            </a: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/>
              <a:t>Usa</a:t>
            </a:r>
            <a:r>
              <a:rPr lang="en-US" sz="1600" dirty="0" smtClean="0"/>
              <a:t> </a:t>
            </a:r>
            <a:r>
              <a:rPr lang="en-US" sz="1600" dirty="0" err="1" smtClean="0"/>
              <a:t>uno</a:t>
            </a:r>
            <a:r>
              <a:rPr lang="en-US" sz="1600" dirty="0" smtClean="0"/>
              <a:t> </a:t>
            </a:r>
            <a:r>
              <a:rPr lang="en-US" sz="1600" dirty="0" err="1" smtClean="0"/>
              <a:t>spiazzamento</a:t>
            </a:r>
            <a:r>
              <a:rPr lang="en-US" sz="1600" dirty="0" smtClean="0"/>
              <a:t> a 16 bit per </a:t>
            </a:r>
            <a:r>
              <a:rPr lang="en-US" sz="1600" dirty="0" err="1" smtClean="0"/>
              <a:t>individuare</a:t>
            </a:r>
            <a:r>
              <a:rPr lang="en-US" sz="1600" dirty="0" smtClean="0"/>
              <a:t> </a:t>
            </a:r>
            <a:r>
              <a:rPr lang="en-US" sz="1600" dirty="0" err="1" smtClean="0"/>
              <a:t>l’indirizzo</a:t>
            </a:r>
            <a:r>
              <a:rPr lang="en-US" sz="1600" dirty="0" smtClean="0"/>
              <a:t> del </a:t>
            </a:r>
            <a:r>
              <a:rPr lang="en-US" sz="1600" dirty="0" err="1" smtClean="0"/>
              <a:t>metodo</a:t>
            </a:r>
            <a:r>
              <a:rPr lang="en-US" sz="1600" dirty="0" smtClean="0"/>
              <a:t> da </a:t>
            </a:r>
            <a:r>
              <a:rPr lang="en-US" sz="1600" dirty="0" err="1" smtClean="0"/>
              <a:t>invocare</a:t>
            </a:r>
            <a:r>
              <a:rPr lang="en-US" sz="1600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b="1" dirty="0" smtClean="0"/>
              <a:t>NOTA</a:t>
            </a:r>
            <a:r>
              <a:rPr lang="en-US" sz="1600" dirty="0" smtClean="0"/>
              <a:t>: </a:t>
            </a:r>
            <a:r>
              <a:rPr lang="en-US" sz="1600" dirty="0" err="1" smtClean="0"/>
              <a:t>Nella</a:t>
            </a:r>
            <a:r>
              <a:rPr lang="en-US" sz="1600" dirty="0" smtClean="0"/>
              <a:t> nostra </a:t>
            </a:r>
            <a:r>
              <a:rPr lang="en-US" sz="1600" dirty="0" err="1" smtClean="0"/>
              <a:t>implementazione</a:t>
            </a:r>
            <a:r>
              <a:rPr lang="en-US" sz="1600" dirty="0" smtClean="0"/>
              <a:t> </a:t>
            </a:r>
            <a:r>
              <a:rPr lang="en-US" sz="1600" dirty="0" err="1" smtClean="0"/>
              <a:t>consideriamo</a:t>
            </a:r>
            <a:r>
              <a:rPr lang="en-US" sz="1600" dirty="0" smtClean="0"/>
              <a:t> lo </a:t>
            </a:r>
            <a:r>
              <a:rPr lang="en-US" sz="1600" dirty="0" err="1" smtClean="0"/>
              <a:t>spiazzamento</a:t>
            </a:r>
            <a:r>
              <a:rPr lang="en-US" sz="1600" dirty="0" smtClean="0"/>
              <a:t> come un </a:t>
            </a:r>
            <a:r>
              <a:rPr lang="en-US" sz="1600" dirty="0" err="1" smtClean="0"/>
              <a:t>valore</a:t>
            </a:r>
            <a:r>
              <a:rPr lang="en-US" sz="1600" dirty="0" smtClean="0"/>
              <a:t> di </a:t>
            </a:r>
            <a:r>
              <a:rPr lang="en-US" sz="1600" dirty="0" err="1" smtClean="0"/>
              <a:t>swemplice</a:t>
            </a:r>
            <a:r>
              <a:rPr lang="en-US" sz="1600" dirty="0" smtClean="0"/>
              <a:t> </a:t>
            </a:r>
            <a:r>
              <a:rPr lang="en-US" sz="1600" dirty="0" err="1" smtClean="0"/>
              <a:t>distanza</a:t>
            </a:r>
            <a:r>
              <a:rPr lang="en-US" sz="1600" dirty="0" smtClean="0"/>
              <a:t> </a:t>
            </a:r>
            <a:r>
              <a:rPr lang="en-US" sz="1600" dirty="0" err="1" smtClean="0"/>
              <a:t>nella</a:t>
            </a:r>
            <a:r>
              <a:rPr lang="en-US" sz="1600" dirty="0" smtClean="0"/>
              <a:t> </a:t>
            </a:r>
            <a:r>
              <a:rPr lang="en-US" sz="1600" dirty="0" err="1" smtClean="0"/>
              <a:t>porzione</a:t>
            </a:r>
            <a:r>
              <a:rPr lang="en-US" sz="1600" dirty="0" smtClean="0"/>
              <a:t> </a:t>
            </a:r>
            <a:r>
              <a:rPr lang="en-US" sz="1600" dirty="0" err="1" smtClean="0"/>
              <a:t>costante</a:t>
            </a:r>
            <a:r>
              <a:rPr lang="en-US" sz="1600" dirty="0" smtClean="0"/>
              <a:t> di </a:t>
            </a:r>
            <a:r>
              <a:rPr lang="en-US" sz="1600" dirty="0" err="1" smtClean="0"/>
              <a:t>memoria</a:t>
            </a:r>
            <a:r>
              <a:rPr lang="en-US" sz="1600" dirty="0" smtClean="0"/>
              <a:t>.</a:t>
            </a:r>
            <a:br>
              <a:rPr lang="en-US" sz="1600" dirty="0" smtClean="0"/>
            </a:b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b="1" dirty="0" smtClean="0"/>
              <a:t>NOTA</a:t>
            </a:r>
            <a:r>
              <a:rPr lang="en-US" sz="1600" dirty="0" smtClean="0"/>
              <a:t>: I </a:t>
            </a:r>
            <a:r>
              <a:rPr lang="en-US" sz="1600" dirty="0" err="1" smtClean="0"/>
              <a:t>primi</a:t>
            </a:r>
            <a:r>
              <a:rPr lang="en-US" sz="1600" dirty="0" smtClean="0"/>
              <a:t> 4 byte di un </a:t>
            </a:r>
            <a:r>
              <a:rPr lang="en-US" sz="1600" dirty="0" err="1" smtClean="0"/>
              <a:t>metodo</a:t>
            </a:r>
            <a:r>
              <a:rPr lang="en-US" sz="1600" dirty="0" smtClean="0"/>
              <a:t> non </a:t>
            </a:r>
            <a:r>
              <a:rPr lang="en-US" sz="1600" dirty="0" err="1" smtClean="0"/>
              <a:t>contengono</a:t>
            </a:r>
            <a:r>
              <a:rPr lang="en-US" sz="1600" dirty="0" smtClean="0"/>
              <a:t> </a:t>
            </a:r>
            <a:r>
              <a:rPr lang="en-US" sz="1600" dirty="0" err="1" smtClean="0"/>
              <a:t>istruzioni</a:t>
            </a:r>
            <a:r>
              <a:rPr lang="en-US" sz="1600" dirty="0" smtClean="0"/>
              <a:t>, </a:t>
            </a:r>
            <a:r>
              <a:rPr lang="en-US" sz="1600" dirty="0" err="1" smtClean="0"/>
              <a:t>Ci</a:t>
            </a:r>
            <a:r>
              <a:rPr lang="en-US" sz="1600" dirty="0" smtClean="0"/>
              <a:t> </a:t>
            </a:r>
            <a:r>
              <a:rPr lang="en-US" sz="1600" dirty="0" err="1" smtClean="0"/>
              <a:t>sono</a:t>
            </a:r>
            <a:r>
              <a:rPr lang="en-US" sz="1600" dirty="0" smtClean="0"/>
              <a:t> due </a:t>
            </a:r>
            <a:r>
              <a:rPr lang="en-US" sz="1600" dirty="0" err="1" smtClean="0"/>
              <a:t>puntatori</a:t>
            </a:r>
            <a:r>
              <a:rPr lang="en-US" sz="1600" dirty="0" smtClean="0"/>
              <a:t> a 16 bit: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600" dirty="0" smtClean="0"/>
              <a:t>Il primo </a:t>
            </a:r>
            <a:r>
              <a:rPr lang="en-US" sz="1600" dirty="0" err="1" smtClean="0"/>
              <a:t>contiene</a:t>
            </a:r>
            <a:r>
              <a:rPr lang="en-US" sz="1600" dirty="0" smtClean="0"/>
              <a:t> </a:t>
            </a:r>
            <a:r>
              <a:rPr lang="en-US" sz="1600" dirty="0" err="1" smtClean="0"/>
              <a:t>il</a:t>
            </a:r>
            <a:r>
              <a:rPr lang="en-US" sz="1600" dirty="0" smtClean="0"/>
              <a:t> </a:t>
            </a:r>
            <a:r>
              <a:rPr lang="en-US" sz="1600" dirty="0" err="1" smtClean="0"/>
              <a:t>numero</a:t>
            </a:r>
            <a:r>
              <a:rPr lang="en-US" sz="1600" dirty="0" smtClean="0"/>
              <a:t> di parole </a:t>
            </a:r>
            <a:r>
              <a:rPr lang="en-US" sz="1600" dirty="0" err="1" smtClean="0"/>
              <a:t>usate</a:t>
            </a:r>
            <a:r>
              <a:rPr lang="en-US" sz="1600" dirty="0" smtClean="0"/>
              <a:t> per I </a:t>
            </a:r>
            <a:r>
              <a:rPr lang="en-US" sz="1600" dirty="0" err="1" smtClean="0"/>
              <a:t>parametri</a:t>
            </a:r>
            <a:endParaRPr lang="en-US" sz="1600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600" dirty="0" smtClean="0"/>
              <a:t>Il secondo </a:t>
            </a:r>
            <a:r>
              <a:rPr lang="en-US" sz="1600" dirty="0" err="1" smtClean="0"/>
              <a:t>il</a:t>
            </a:r>
            <a:r>
              <a:rPr lang="en-US" sz="1600" dirty="0" smtClean="0"/>
              <a:t> </a:t>
            </a:r>
            <a:r>
              <a:rPr lang="en-US" sz="1600" dirty="0" err="1" smtClean="0"/>
              <a:t>numero</a:t>
            </a:r>
            <a:r>
              <a:rPr lang="en-US" sz="1600" dirty="0" smtClean="0"/>
              <a:t> di parole per l’ area </a:t>
            </a:r>
            <a:r>
              <a:rPr lang="en-US" sz="1600" dirty="0" err="1" smtClean="0"/>
              <a:t>delle</a:t>
            </a:r>
            <a:r>
              <a:rPr lang="en-US" sz="1600" dirty="0" smtClean="0"/>
              <a:t> </a:t>
            </a:r>
            <a:r>
              <a:rPr lang="en-US" sz="1600" dirty="0" err="1" smtClean="0"/>
              <a:t>variabili</a:t>
            </a:r>
            <a:r>
              <a:rPr lang="en-US" sz="1600" dirty="0" smtClean="0"/>
              <a:t> </a:t>
            </a:r>
            <a:r>
              <a:rPr lang="en-US" sz="1600" dirty="0" err="1" smtClean="0"/>
              <a:t>locali</a:t>
            </a:r>
            <a:endParaRPr lang="en-US" sz="1600" dirty="0" smtClean="0"/>
          </a:p>
          <a:p>
            <a:pPr lvl="1"/>
            <a:r>
              <a:rPr lang="en-US" sz="1600" dirty="0" err="1" smtClean="0"/>
              <a:t>Questi</a:t>
            </a:r>
            <a:r>
              <a:rPr lang="en-US" sz="1600" dirty="0" smtClean="0"/>
              <a:t> </a:t>
            </a:r>
            <a:r>
              <a:rPr lang="en-US" sz="1600" dirty="0" err="1" smtClean="0"/>
              <a:t>campi</a:t>
            </a:r>
            <a:r>
              <a:rPr lang="en-US" sz="1600" dirty="0" smtClean="0"/>
              <a:t> </a:t>
            </a:r>
            <a:r>
              <a:rPr lang="en-US" sz="1600" dirty="0" err="1" smtClean="0"/>
              <a:t>sono</a:t>
            </a:r>
            <a:r>
              <a:rPr lang="en-US" sz="1600" dirty="0" smtClean="0"/>
              <a:t> </a:t>
            </a:r>
            <a:r>
              <a:rPr lang="en-US" sz="1600" dirty="0" err="1" smtClean="0"/>
              <a:t>prelevato</a:t>
            </a:r>
            <a:r>
              <a:rPr lang="en-US" sz="1600" dirty="0" smtClean="0"/>
              <a:t> </a:t>
            </a:r>
            <a:r>
              <a:rPr lang="en-US" sz="1600" dirty="0" err="1" smtClean="0"/>
              <a:t>tramite</a:t>
            </a:r>
            <a:r>
              <a:rPr lang="en-US" sz="1600" dirty="0" smtClean="0"/>
              <a:t> la </a:t>
            </a:r>
            <a:r>
              <a:rPr lang="en-US" sz="1600" dirty="0" err="1" smtClean="0"/>
              <a:t>porta</a:t>
            </a:r>
            <a:r>
              <a:rPr lang="en-US" sz="1600" dirty="0" smtClean="0"/>
              <a:t> ad 8 bit e </a:t>
            </a:r>
            <a:r>
              <a:rPr lang="en-US" sz="1600" dirty="0" err="1" smtClean="0"/>
              <a:t>sono</a:t>
            </a:r>
            <a:r>
              <a:rPr lang="en-US" sz="1600" dirty="0" smtClean="0"/>
              <a:t> </a:t>
            </a:r>
            <a:r>
              <a:rPr lang="en-US" sz="1600" dirty="0" err="1" smtClean="0"/>
              <a:t>assemblati</a:t>
            </a:r>
            <a:r>
              <a:rPr lang="en-US" sz="1600" dirty="0" smtClean="0"/>
              <a:t> come </a:t>
            </a:r>
            <a:r>
              <a:rPr lang="en-US" sz="1600" dirty="0" err="1" smtClean="0"/>
              <a:t>spiazzamenti</a:t>
            </a:r>
            <a:r>
              <a:rPr lang="en-US" sz="1600" dirty="0" smtClean="0"/>
              <a:t> a 16 bit.</a:t>
            </a:r>
            <a:endParaRPr lang="en-US" sz="16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52094"/>
      </p:ext>
    </p:extLst>
  </p:cSld>
  <p:clrMapOvr>
    <a:masterClrMapping/>
  </p:clrMapOvr>
  <p:transition advTm="1027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Text Box 2"/>
          <p:cNvSpPr txBox="1">
            <a:spLocks noChangeArrowheads="1"/>
          </p:cNvSpPr>
          <p:nvPr/>
        </p:nvSpPr>
        <p:spPr bwMode="auto">
          <a:xfrm>
            <a:off x="3122972" y="904336"/>
            <a:ext cx="22621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INVOKEVIRTUAL</a:t>
            </a:r>
            <a:endParaRPr lang="it-IT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82483" name="Group 2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254906"/>
              </p:ext>
            </p:extLst>
          </p:nvPr>
        </p:nvGraphicFramePr>
        <p:xfrm>
          <a:off x="4254065" y="1232199"/>
          <a:ext cx="4518803" cy="3547652"/>
        </p:xfrm>
        <a:graphic>
          <a:graphicData uri="http://schemas.openxmlformats.org/drawingml/2006/table">
            <a:tbl>
              <a:tblPr/>
              <a:tblGrid>
                <a:gridCol w="1275271"/>
                <a:gridCol w="1777042"/>
                <a:gridCol w="1466490"/>
              </a:tblGrid>
              <a:tr h="21010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2" marB="45712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2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Comments</a:t>
                      </a:r>
                      <a:endParaRPr kumimoji="0" lang="en-GB" sz="1200" b="0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SP-H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MAR = TOS+1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SP+H+1;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OPC;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LV;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7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LV = TOS; 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093" marB="3809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CasellaDiTesto 3"/>
          <p:cNvSpPr txBox="1"/>
          <p:nvPr/>
        </p:nvSpPr>
        <p:spPr>
          <a:xfrm>
            <a:off x="27317" y="1102773"/>
            <a:ext cx="39854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/>
              <a:t>Successivamente</a:t>
            </a:r>
            <a:r>
              <a:rPr lang="en-US" sz="1600" dirty="0" smtClean="0"/>
              <a:t> </a:t>
            </a:r>
            <a:r>
              <a:rPr lang="en-US" sz="1600" dirty="0" err="1" smtClean="0"/>
              <a:t>si</a:t>
            </a:r>
            <a:r>
              <a:rPr lang="en-US" sz="1600" dirty="0" smtClean="0"/>
              <a:t> </a:t>
            </a:r>
            <a:r>
              <a:rPr lang="en-US" sz="1600" dirty="0" err="1" smtClean="0"/>
              <a:t>devono</a:t>
            </a:r>
            <a:r>
              <a:rPr lang="en-US" sz="1600" dirty="0" smtClean="0"/>
              <a:t> </a:t>
            </a:r>
            <a:r>
              <a:rPr lang="en-US" sz="1600" dirty="0" err="1" smtClean="0"/>
              <a:t>salvare</a:t>
            </a:r>
            <a:r>
              <a:rPr lang="en-US" sz="1600" dirty="0" smtClean="0"/>
              <a:t> le </a:t>
            </a:r>
            <a:r>
              <a:rPr lang="en-US" sz="1600" dirty="0" err="1" smtClean="0"/>
              <a:t>informazioni</a:t>
            </a:r>
            <a:r>
              <a:rPr lang="en-US" sz="1600" dirty="0" smtClean="0"/>
              <a:t> per </a:t>
            </a:r>
            <a:r>
              <a:rPr lang="en-US" sz="1600" dirty="0" err="1" smtClean="0"/>
              <a:t>tornare</a:t>
            </a:r>
            <a:r>
              <a:rPr lang="en-US" sz="1600" dirty="0" smtClean="0"/>
              <a:t> al </a:t>
            </a:r>
            <a:r>
              <a:rPr lang="en-US" sz="1600" dirty="0" err="1" smtClean="0"/>
              <a:t>programma</a:t>
            </a:r>
            <a:r>
              <a:rPr lang="en-US" sz="1600" dirty="0" smtClean="0"/>
              <a:t> </a:t>
            </a:r>
            <a:r>
              <a:rPr lang="en-US" sz="1600" dirty="0" err="1" smtClean="0"/>
              <a:t>Chiamante</a:t>
            </a:r>
            <a:r>
              <a:rPr lang="en-US" sz="1600" dirty="0" smtClean="0"/>
              <a:t>: PC, LV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600" dirty="0" err="1" smtClean="0"/>
              <a:t>Sono</a:t>
            </a:r>
            <a:r>
              <a:rPr lang="en-US" sz="1600" dirty="0" smtClean="0"/>
              <a:t> </a:t>
            </a:r>
            <a:r>
              <a:rPr lang="en-US" sz="1600" dirty="0" err="1" smtClean="0"/>
              <a:t>memorizzati</a:t>
            </a:r>
            <a:r>
              <a:rPr lang="en-US" sz="1600" dirty="0" smtClean="0"/>
              <a:t> </a:t>
            </a:r>
            <a:r>
              <a:rPr lang="en-US" sz="1600" dirty="0" err="1" smtClean="0"/>
              <a:t>sopra</a:t>
            </a:r>
            <a:r>
              <a:rPr lang="en-US" sz="1600" dirty="0" smtClean="0"/>
              <a:t> </a:t>
            </a:r>
            <a:r>
              <a:rPr lang="en-US" sz="1600" dirty="0" err="1" smtClean="0"/>
              <a:t>l’area</a:t>
            </a:r>
            <a:r>
              <a:rPr lang="en-US" sz="1600" dirty="0" smtClean="0"/>
              <a:t> </a:t>
            </a:r>
            <a:r>
              <a:rPr lang="en-US" sz="1600" dirty="0" err="1" smtClean="0"/>
              <a:t>delle</a:t>
            </a:r>
            <a:r>
              <a:rPr lang="en-US" sz="1600" dirty="0" smtClean="0"/>
              <a:t> </a:t>
            </a:r>
            <a:r>
              <a:rPr lang="en-US" sz="1600" dirty="0" err="1" smtClean="0"/>
              <a:t>variabili</a:t>
            </a:r>
            <a:r>
              <a:rPr lang="en-US" sz="1600" dirty="0" smtClean="0"/>
              <a:t> </a:t>
            </a:r>
            <a:r>
              <a:rPr lang="en-US" sz="1600" dirty="0" err="1" smtClean="0"/>
              <a:t>locali</a:t>
            </a:r>
            <a:r>
              <a:rPr lang="en-US" sz="1600" dirty="0" smtClean="0"/>
              <a:t> </a:t>
            </a:r>
            <a:r>
              <a:rPr lang="en-US" sz="1600" dirty="0" err="1" smtClean="0"/>
              <a:t>appena</a:t>
            </a:r>
            <a:r>
              <a:rPr lang="en-US" sz="1600" dirty="0" smtClean="0"/>
              <a:t> </a:t>
            </a:r>
            <a:r>
              <a:rPr lang="en-US" sz="1600" dirty="0" err="1" smtClean="0"/>
              <a:t>creata</a:t>
            </a:r>
            <a:r>
              <a:rPr lang="en-US" sz="1600" dirty="0" smtClean="0"/>
              <a:t> e sotto </a:t>
            </a:r>
            <a:r>
              <a:rPr lang="en-US" sz="1600" dirty="0" err="1" smtClean="0"/>
              <a:t>il</a:t>
            </a:r>
            <a:r>
              <a:rPr lang="en-US" sz="1600" dirty="0" smtClean="0"/>
              <a:t> </a:t>
            </a:r>
            <a:r>
              <a:rPr lang="en-US" sz="1600" dirty="0" err="1" smtClean="0"/>
              <a:t>nuovo</a:t>
            </a:r>
            <a:r>
              <a:rPr lang="en-US" sz="1600" dirty="0" smtClean="0"/>
              <a:t> STACK.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b="1" dirty="0" smtClean="0"/>
              <a:t>NOTA</a:t>
            </a:r>
            <a:r>
              <a:rPr lang="en-US" sz="1600" dirty="0" smtClean="0"/>
              <a:t>: Prima di </a:t>
            </a:r>
            <a:r>
              <a:rPr lang="en-US" sz="1600" dirty="0" err="1" smtClean="0"/>
              <a:t>tornare</a:t>
            </a:r>
            <a:r>
              <a:rPr lang="en-US" sz="1600" dirty="0" smtClean="0"/>
              <a:t> a Main1 per </a:t>
            </a:r>
            <a:r>
              <a:rPr lang="en-US" sz="1600" dirty="0" err="1" smtClean="0"/>
              <a:t>poter</a:t>
            </a:r>
            <a:r>
              <a:rPr lang="en-US" sz="1600" dirty="0" smtClean="0"/>
              <a:t> </a:t>
            </a:r>
            <a:r>
              <a:rPr lang="en-US" sz="1600" dirty="0" err="1" smtClean="0"/>
              <a:t>eseguire</a:t>
            </a:r>
            <a:r>
              <a:rPr lang="en-US" sz="1600" dirty="0" smtClean="0"/>
              <a:t> la </a:t>
            </a:r>
            <a:r>
              <a:rPr lang="en-US" sz="1600" dirty="0" err="1" smtClean="0"/>
              <a:t>prossima</a:t>
            </a:r>
            <a:r>
              <a:rPr lang="en-US" sz="1600" dirty="0" smtClean="0"/>
              <a:t> </a:t>
            </a:r>
            <a:r>
              <a:rPr lang="en-US" sz="1600" dirty="0" err="1" smtClean="0"/>
              <a:t>istruzione</a:t>
            </a:r>
            <a:r>
              <a:rPr lang="en-US" sz="1600" dirty="0" smtClean="0"/>
              <a:t>  </a:t>
            </a:r>
            <a:r>
              <a:rPr lang="en-US" sz="1600" dirty="0" err="1" smtClean="0"/>
              <a:t>il</a:t>
            </a:r>
            <a:r>
              <a:rPr lang="en-US" sz="1600" dirty="0" smtClean="0"/>
              <a:t> </a:t>
            </a:r>
            <a:r>
              <a:rPr lang="en-US" sz="1600" dirty="0" err="1" smtClean="0"/>
              <a:t>codice</a:t>
            </a:r>
            <a:r>
              <a:rPr lang="en-US" sz="1600" dirty="0" smtClean="0"/>
              <a:t> </a:t>
            </a:r>
            <a:r>
              <a:rPr lang="en-US" sz="1600" dirty="0" err="1" smtClean="0"/>
              <a:t>operativo</a:t>
            </a:r>
            <a:r>
              <a:rPr lang="en-US" sz="1600" dirty="0" smtClean="0"/>
              <a:t> </a:t>
            </a:r>
            <a:r>
              <a:rPr lang="en-US" sz="1600" dirty="0" err="1" smtClean="0"/>
              <a:t>dell’istruzione</a:t>
            </a:r>
            <a:r>
              <a:rPr lang="en-US" sz="1600" dirty="0" smtClean="0"/>
              <a:t> </a:t>
            </a:r>
            <a:r>
              <a:rPr lang="en-US" sz="1600" dirty="0" err="1" smtClean="0"/>
              <a:t>successiva</a:t>
            </a:r>
            <a:r>
              <a:rPr lang="en-US" sz="1600" dirty="0" smtClean="0"/>
              <a:t> e’ </a:t>
            </a:r>
            <a:r>
              <a:rPr lang="en-US" sz="1600" dirty="0" err="1" smtClean="0"/>
              <a:t>prelevato</a:t>
            </a:r>
            <a:r>
              <a:rPr lang="en-US" sz="1600" dirty="0" smtClean="0"/>
              <a:t> e PC </a:t>
            </a:r>
            <a:r>
              <a:rPr lang="en-US" sz="1600" dirty="0" err="1" smtClean="0"/>
              <a:t>incrementato</a:t>
            </a:r>
            <a:r>
              <a:rPr lang="en-US" sz="1600" dirty="0" smtClean="0"/>
              <a:t>.</a:t>
            </a:r>
            <a:br>
              <a:rPr lang="en-US" sz="1600" dirty="0" smtClean="0"/>
            </a:br>
            <a:endParaRPr lang="en-US" sz="1600" dirty="0"/>
          </a:p>
        </p:txBody>
      </p:sp>
      <p:pic>
        <p:nvPicPr>
          <p:cNvPr id="5" name="Picture 112" descr="IINVOKEsta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80" y="4088831"/>
            <a:ext cx="4098985" cy="265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33821"/>
      </p:ext>
    </p:extLst>
  </p:cSld>
  <p:clrMapOvr>
    <a:masterClrMapping/>
  </p:clrMapOvr>
  <p:transition advTm="387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Text Box 2"/>
          <p:cNvSpPr txBox="1">
            <a:spLocks noChangeArrowheads="1"/>
          </p:cNvSpPr>
          <p:nvPr/>
        </p:nvSpPr>
        <p:spPr bwMode="auto">
          <a:xfrm>
            <a:off x="6049294" y="205597"/>
            <a:ext cx="17406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INVOKEVIRTUAL</a:t>
            </a:r>
            <a:endParaRPr lang="it-IT" b="1" i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83402" name="Group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740424"/>
              </p:ext>
            </p:extLst>
          </p:nvPr>
        </p:nvGraphicFramePr>
        <p:xfrm>
          <a:off x="381000" y="465138"/>
          <a:ext cx="5562600" cy="6080124"/>
        </p:xfrm>
        <a:graphic>
          <a:graphicData uri="http://schemas.openxmlformats.org/drawingml/2006/table">
            <a:tbl>
              <a:tblPr/>
              <a:tblGrid>
                <a:gridCol w="1676400"/>
                <a:gridCol w="3886200"/>
              </a:tblGrid>
              <a:tr h="36579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Label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6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Operations</a:t>
                      </a:r>
                      <a:endParaRPr kumimoji="0" lang="en-GB" sz="16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invokevirtual1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H+CPP; rd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OPC = PC+1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MDR;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SP-H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MAR = TOS+1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invokevirtual13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1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invokevirtual14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&lt;&lt; 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invokevirtual15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MBRU OR 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invokevirtual16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SP+H+1;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invokevirtual17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MDR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invokevirtual18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OPC;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invokevirtual19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invokevirtual20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MDR = LV; wr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910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invokevirtual21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0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invokevirtual22</a:t>
                      </a:r>
                      <a:endParaRPr kumimoji="0" lang="en-GB" sz="11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1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LV = TOS; goto Main1</a:t>
                      </a:r>
                      <a:endParaRPr kumimoji="0" lang="en-GB" sz="11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L="76200" marR="76200" marT="38104" marB="381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3403" name="AutoShape 107"/>
          <p:cNvSpPr>
            <a:spLocks/>
          </p:cNvSpPr>
          <p:nvPr/>
        </p:nvSpPr>
        <p:spPr bwMode="auto">
          <a:xfrm>
            <a:off x="5943600" y="838200"/>
            <a:ext cx="228600" cy="990600"/>
          </a:xfrm>
          <a:prstGeom prst="rightBrace">
            <a:avLst>
              <a:gd name="adj1" fmla="val 36111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4" name="AutoShape 108"/>
          <p:cNvSpPr>
            <a:spLocks/>
          </p:cNvSpPr>
          <p:nvPr/>
        </p:nvSpPr>
        <p:spPr bwMode="auto">
          <a:xfrm>
            <a:off x="5943600" y="2146300"/>
            <a:ext cx="228600" cy="990600"/>
          </a:xfrm>
          <a:prstGeom prst="rightBrace">
            <a:avLst>
              <a:gd name="adj1" fmla="val 36111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5" name="AutoShape 109"/>
          <p:cNvSpPr>
            <a:spLocks/>
          </p:cNvSpPr>
          <p:nvPr/>
        </p:nvSpPr>
        <p:spPr bwMode="auto">
          <a:xfrm>
            <a:off x="5943600" y="3962400"/>
            <a:ext cx="254000" cy="762000"/>
          </a:xfrm>
          <a:prstGeom prst="rightBrace">
            <a:avLst>
              <a:gd name="adj1" fmla="val 25000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06" name="Text Box 110"/>
          <p:cNvSpPr txBox="1">
            <a:spLocks noChangeArrowheads="1"/>
          </p:cNvSpPr>
          <p:nvPr/>
        </p:nvSpPr>
        <p:spPr bwMode="auto">
          <a:xfrm>
            <a:off x="6211888" y="925513"/>
            <a:ext cx="239871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Preleva puntatore 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al metodo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7" name="Text Box 111"/>
          <p:cNvSpPr txBox="1">
            <a:spLocks noChangeArrowheads="1"/>
          </p:cNvSpPr>
          <p:nvPr/>
        </p:nvSpPr>
        <p:spPr bwMode="auto">
          <a:xfrm>
            <a:off x="6211888" y="2308225"/>
            <a:ext cx="193516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Legge numero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parametri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8" name="Text Box 112"/>
          <p:cNvSpPr txBox="1">
            <a:spLocks noChangeArrowheads="1"/>
          </p:cNvSpPr>
          <p:nvPr/>
        </p:nvSpPr>
        <p:spPr bwMode="auto">
          <a:xfrm>
            <a:off x="6211888" y="1763713"/>
            <a:ext cx="25161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OPC = Ind.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Ritorno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09" name="Text Box 113"/>
          <p:cNvSpPr txBox="1">
            <a:spLocks noChangeArrowheads="1"/>
          </p:cNvSpPr>
          <p:nvPr/>
        </p:nvSpPr>
        <p:spPr bwMode="auto">
          <a:xfrm>
            <a:off x="6211888" y="3965275"/>
            <a:ext cx="193516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Legge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var.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locali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0" name="Text Box 114"/>
          <p:cNvSpPr txBox="1">
            <a:spLocks noChangeArrowheads="1"/>
          </p:cNvSpPr>
          <p:nvPr/>
        </p:nvSpPr>
        <p:spPr bwMode="auto">
          <a:xfrm>
            <a:off x="6211888" y="3352800"/>
            <a:ext cx="2616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 TOS = Ind. OBJREF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1" name="AutoShape 115"/>
          <p:cNvSpPr>
            <a:spLocks/>
          </p:cNvSpPr>
          <p:nvPr/>
        </p:nvSpPr>
        <p:spPr bwMode="auto">
          <a:xfrm>
            <a:off x="5943600" y="4724400"/>
            <a:ext cx="228600" cy="1295400"/>
          </a:xfrm>
          <a:prstGeom prst="rightBrace">
            <a:avLst>
              <a:gd name="adj1" fmla="val 47222"/>
              <a:gd name="adj2" fmla="val 50000"/>
            </a:avLst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412" name="Text Box 116"/>
          <p:cNvSpPr txBox="1">
            <a:spLocks noChangeArrowheads="1"/>
          </p:cNvSpPr>
          <p:nvPr/>
        </p:nvSpPr>
        <p:spPr bwMode="auto">
          <a:xfrm>
            <a:off x="6211888" y="5037826"/>
            <a:ext cx="293211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Scrive indirizzo ritorno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e LV sullo stack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3413" name="Text Box 117"/>
          <p:cNvSpPr txBox="1">
            <a:spLocks noChangeArrowheads="1"/>
          </p:cNvSpPr>
          <p:nvPr/>
        </p:nvSpPr>
        <p:spPr bwMode="auto">
          <a:xfrm>
            <a:off x="5943600" y="6136346"/>
            <a:ext cx="1765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Aggiorna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LV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3912344"/>
      </p:ext>
    </p:extLst>
  </p:cSld>
  <p:clrMapOvr>
    <a:masterClrMapping/>
  </p:clrMapOvr>
  <p:transition advTm="5000"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25.1|19.2|40.6|21|26.7|18.8|13.4|17.5|2.9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5855</TotalTime>
  <Words>1675</Words>
  <Application>Microsoft Office PowerPoint</Application>
  <PresentationFormat>Presentazione su schermo (4:3)</PresentationFormat>
  <Paragraphs>390</Paragraphs>
  <Slides>12</Slides>
  <Notes>0</Notes>
  <HiddenSlides>1</HiddenSlides>
  <MMClips>11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3" baseType="lpstr">
      <vt:lpstr>Tema di Office</vt:lpstr>
      <vt:lpstr>CORSO DI ARCHITETTURA DEGLI ELABORATORI II A.A. 2019-2020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roberta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roberta dri</dc:creator>
  <cp:lastModifiedBy>AlienwareSLY</cp:lastModifiedBy>
  <cp:revision>163</cp:revision>
  <dcterms:created xsi:type="dcterms:W3CDTF">2012-10-05T07:46:48Z</dcterms:created>
  <dcterms:modified xsi:type="dcterms:W3CDTF">2020-03-31T16:09:46Z</dcterms:modified>
</cp:coreProperties>
</file>